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58" r:id="rId3"/>
    <p:sldId id="257" r:id="rId4"/>
    <p:sldId id="259" r:id="rId5"/>
    <p:sldId id="260" r:id="rId6"/>
    <p:sldId id="261" r:id="rId7"/>
    <p:sldId id="262" r:id="rId8"/>
    <p:sldId id="267" r:id="rId9"/>
    <p:sldId id="264" r:id="rId10"/>
    <p:sldId id="265" r:id="rId11"/>
    <p:sldId id="266" r:id="rId12"/>
    <p:sldId id="263" r:id="rId13"/>
    <p:sldId id="269" r:id="rId14"/>
    <p:sldId id="272" r:id="rId15"/>
    <p:sldId id="273" r:id="rId16"/>
    <p:sldId id="274" r:id="rId17"/>
    <p:sldId id="275" r:id="rId18"/>
    <p:sldId id="276" r:id="rId19"/>
    <p:sldId id="292" r:id="rId20"/>
    <p:sldId id="277" r:id="rId21"/>
    <p:sldId id="278" r:id="rId22"/>
    <p:sldId id="279" r:id="rId23"/>
    <p:sldId id="280" r:id="rId24"/>
    <p:sldId id="281" r:id="rId25"/>
    <p:sldId id="283" r:id="rId26"/>
    <p:sldId id="284" r:id="rId27"/>
    <p:sldId id="285" r:id="rId28"/>
    <p:sldId id="271" r:id="rId29"/>
    <p:sldId id="286" r:id="rId30"/>
    <p:sldId id="268" r:id="rId31"/>
    <p:sldId id="282" r:id="rId32"/>
    <p:sldId id="287" r:id="rId33"/>
    <p:sldId id="290" r:id="rId34"/>
    <p:sldId id="291" r:id="rId35"/>
    <p:sldId id="293" r:id="rId36"/>
    <p:sldId id="28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36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4983E-48F3-4C89-8D29-AD0353024CD4}" type="datetimeFigureOut">
              <a:rPr lang="en-US" smtClean="0"/>
              <a:pPr/>
              <a:t>3/24/15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B6C61E-8AFE-45BC-97D5-13F691853EDE}" type="slidenum">
              <a:rPr lang="en-US" smtClean="0"/>
              <a:pPr/>
              <a:t>‹#›</a:t>
            </a:fld>
            <a:endParaRPr lang="en-US"/>
          </a:p>
        </p:txBody>
      </p:sp>
    </p:spTree>
    <p:extLst>
      <p:ext uri="{BB962C8B-B14F-4D97-AF65-F5344CB8AC3E}">
        <p14:creationId xmlns:p14="http://schemas.microsoft.com/office/powerpoint/2010/main" val="150090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6C61E-8AFE-45BC-97D5-13F691853EDE}"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92106B3-94AB-4FBC-9C3F-718A52B1E24B}" type="datetimeFigureOut">
              <a:rPr lang="en-US" smtClean="0"/>
              <a:pPr/>
              <a:t>3/24/15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815AD4D-879F-4973-8754-365135C7FC4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2106B3-94AB-4FBC-9C3F-718A52B1E24B}" type="datetimeFigureOut">
              <a:rPr lang="en-US" smtClean="0"/>
              <a:pPr/>
              <a:t>3/24/15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5AD4D-879F-4973-8754-365135C7FC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2106B3-94AB-4FBC-9C3F-718A52B1E24B}" type="datetimeFigureOut">
              <a:rPr lang="en-US" smtClean="0"/>
              <a:pPr/>
              <a:t>3/24/15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5AD4D-879F-4973-8754-365135C7FC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2106B3-94AB-4FBC-9C3F-718A52B1E24B}" type="datetimeFigureOut">
              <a:rPr lang="en-US" smtClean="0"/>
              <a:pPr/>
              <a:t>3/24/15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5AD4D-879F-4973-8754-365135C7FC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92106B3-94AB-4FBC-9C3F-718A52B1E24B}" type="datetimeFigureOut">
              <a:rPr lang="en-US" smtClean="0"/>
              <a:pPr/>
              <a:t>3/24/15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5AD4D-879F-4973-8754-365135C7FC4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2106B3-94AB-4FBC-9C3F-718A52B1E24B}" type="datetimeFigureOut">
              <a:rPr lang="en-US" smtClean="0"/>
              <a:pPr/>
              <a:t>3/24/15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5AD4D-879F-4973-8754-365135C7FC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92106B3-94AB-4FBC-9C3F-718A52B1E24B}" type="datetimeFigureOut">
              <a:rPr lang="en-US" smtClean="0"/>
              <a:pPr/>
              <a:t>3/24/15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15AD4D-879F-4973-8754-365135C7FC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92106B3-94AB-4FBC-9C3F-718A52B1E24B}" type="datetimeFigureOut">
              <a:rPr lang="en-US" smtClean="0"/>
              <a:pPr/>
              <a:t>3/24/15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15AD4D-879F-4973-8754-365135C7FC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106B3-94AB-4FBC-9C3F-718A52B1E24B}" type="datetimeFigureOut">
              <a:rPr lang="en-US" smtClean="0"/>
              <a:pPr/>
              <a:t>3/24/15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15AD4D-879F-4973-8754-365135C7FC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2106B3-94AB-4FBC-9C3F-718A52B1E24B}" type="datetimeFigureOut">
              <a:rPr lang="en-US" smtClean="0"/>
              <a:pPr/>
              <a:t>3/24/15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5AD4D-879F-4973-8754-365135C7FC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92106B3-94AB-4FBC-9C3F-718A52B1E24B}" type="datetimeFigureOut">
              <a:rPr lang="en-US" smtClean="0"/>
              <a:pPr/>
              <a:t>3/24/15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815AD4D-879F-4973-8754-365135C7FC4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92106B3-94AB-4FBC-9C3F-718A52B1E24B}" type="datetimeFigureOut">
              <a:rPr lang="en-US" smtClean="0"/>
              <a:pPr/>
              <a:t>3/24/15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815AD4D-879F-4973-8754-365135C7FC4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hyperlink" Target="http://www.cdc.gov/niosh/topics/hazdrug/" TargetMode="External"/><Relationship Id="rId4" Type="http://schemas.openxmlformats.org/officeDocument/2006/relationships/hyperlink" Target="https://www.osha.gov/SLTC/hazardousdrugs/" TargetMode="External"/><Relationship Id="rId5" Type="http://schemas.openxmlformats.org/officeDocument/2006/relationships/hyperlink" Target="http://www.usp.org/" TargetMode="External"/><Relationship Id="rId6" Type="http://schemas.openxmlformats.org/officeDocument/2006/relationships/hyperlink" Target="http://www.cetainternational.org/" TargetMode="External"/><Relationship Id="rId7" Type="http://schemas.openxmlformats.org/officeDocument/2006/relationships/hyperlink" Target="http://www.nsf.org/services/by-industry/pharma-biotech/biosafety-cabinetry/" TargetMode="External"/><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8385048" cy="2590800"/>
          </a:xfrm>
        </p:spPr>
        <p:txBody>
          <a:bodyPr>
            <a:normAutofit fontScale="90000"/>
          </a:bodyPr>
          <a:lstStyle/>
          <a:p>
            <a:r>
              <a:rPr lang="en-US" dirty="0" smtClean="0"/>
              <a:t>Testing and Safety Regulations for Hazardous Drug Compounding </a:t>
            </a:r>
            <a:endParaRPr lang="en-US" dirty="0"/>
          </a:p>
        </p:txBody>
      </p:sp>
      <p:sp>
        <p:nvSpPr>
          <p:cNvPr id="3" name="Subtitle 2"/>
          <p:cNvSpPr>
            <a:spLocks noGrp="1"/>
          </p:cNvSpPr>
          <p:nvPr>
            <p:ph type="subTitle" idx="1"/>
          </p:nvPr>
        </p:nvSpPr>
        <p:spPr>
          <a:xfrm>
            <a:off x="533400" y="4343400"/>
            <a:ext cx="7854696" cy="1552136"/>
          </a:xfrm>
        </p:spPr>
        <p:txBody>
          <a:bodyPr>
            <a:normAutofit fontScale="92500" lnSpcReduction="20000"/>
          </a:bodyPr>
          <a:lstStyle/>
          <a:p>
            <a:r>
              <a:rPr lang="en-US" dirty="0" smtClean="0"/>
              <a:t>Charlie Pellegrini</a:t>
            </a:r>
          </a:p>
          <a:p>
            <a:r>
              <a:rPr lang="en-US" dirty="0" smtClean="0"/>
              <a:t>Clean Air Director</a:t>
            </a:r>
          </a:p>
          <a:p>
            <a:r>
              <a:rPr lang="en-US" dirty="0" smtClean="0"/>
              <a:t>Energy Plus Scientific </a:t>
            </a:r>
          </a:p>
          <a:p>
            <a:r>
              <a:rPr lang="en-US" dirty="0" smtClean="0"/>
              <a:t>Harrisburg, PA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fontScale="90000"/>
          </a:bodyPr>
          <a:lstStyle/>
          <a:p>
            <a:pPr algn="ctr"/>
            <a:r>
              <a:rPr lang="en-US" sz="4000" dirty="0" smtClean="0"/>
              <a:t>Hazardous Drugs as CSPs (cont.)</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marL="971550" lvl="1" indent="-514350" algn="l"/>
            <a:endParaRPr lang="en-US" dirty="0" smtClean="0"/>
          </a:p>
          <a:p>
            <a:pPr lvl="1" algn="l">
              <a:buFont typeface="Arial" pitchFamily="34" charset="0"/>
              <a:buChar char="•"/>
            </a:pPr>
            <a:endParaRPr lang="en-US" dirty="0" smtClean="0"/>
          </a:p>
          <a:p>
            <a:pPr algn="l"/>
            <a:endParaRPr lang="en-US" dirty="0"/>
          </a:p>
        </p:txBody>
      </p:sp>
      <p:pic>
        <p:nvPicPr>
          <p:cNvPr id="8" name="Picture 7" descr="Phone pics 416.jpg"/>
          <p:cNvPicPr>
            <a:picLocks noChangeAspect="1"/>
          </p:cNvPicPr>
          <p:nvPr/>
        </p:nvPicPr>
        <p:blipFill>
          <a:blip r:embed="rId3" cstate="print"/>
          <a:stretch>
            <a:fillRect/>
          </a:stretch>
        </p:blipFill>
        <p:spPr>
          <a:xfrm>
            <a:off x="457200" y="1219200"/>
            <a:ext cx="3857625" cy="5257800"/>
          </a:xfrm>
          <a:prstGeom prst="rect">
            <a:avLst/>
          </a:prstGeom>
        </p:spPr>
      </p:pic>
      <p:pic>
        <p:nvPicPr>
          <p:cNvPr id="9" name="Picture 8" descr="Phone pics 417.jpg"/>
          <p:cNvPicPr>
            <a:picLocks noChangeAspect="1"/>
          </p:cNvPicPr>
          <p:nvPr/>
        </p:nvPicPr>
        <p:blipFill>
          <a:blip r:embed="rId4" cstate="print"/>
          <a:stretch>
            <a:fillRect/>
          </a:stretch>
        </p:blipFill>
        <p:spPr>
          <a:xfrm>
            <a:off x="4905375" y="1219200"/>
            <a:ext cx="3857625" cy="5257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fontScale="90000"/>
          </a:bodyPr>
          <a:lstStyle/>
          <a:p>
            <a:pPr algn="ctr"/>
            <a:r>
              <a:rPr lang="en-US" sz="4000" dirty="0" smtClean="0"/>
              <a:t>Hazardous Drugs as CSPs (cont.)</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marL="971550" lvl="1" indent="-514350" algn="l"/>
            <a:endParaRPr lang="en-US" dirty="0" smtClean="0"/>
          </a:p>
          <a:p>
            <a:pPr lvl="1" algn="l">
              <a:buFont typeface="Arial" pitchFamily="34" charset="0"/>
              <a:buChar char="•"/>
            </a:pPr>
            <a:endParaRPr lang="en-US" dirty="0" smtClean="0"/>
          </a:p>
          <a:p>
            <a:pPr algn="l"/>
            <a:endParaRPr lang="en-US" dirty="0"/>
          </a:p>
        </p:txBody>
      </p:sp>
      <p:pic>
        <p:nvPicPr>
          <p:cNvPr id="6" name="Picture 5" descr="Phone pics 447.jpg"/>
          <p:cNvPicPr>
            <a:picLocks noChangeAspect="1"/>
          </p:cNvPicPr>
          <p:nvPr/>
        </p:nvPicPr>
        <p:blipFill>
          <a:blip r:embed="rId3" cstate="print"/>
          <a:stretch>
            <a:fillRect/>
          </a:stretch>
        </p:blipFill>
        <p:spPr>
          <a:xfrm>
            <a:off x="152400" y="1295400"/>
            <a:ext cx="4572000" cy="5029200"/>
          </a:xfrm>
          <a:prstGeom prst="rect">
            <a:avLst/>
          </a:prstGeom>
        </p:spPr>
      </p:pic>
      <p:pic>
        <p:nvPicPr>
          <p:cNvPr id="7" name="Picture 6" descr="Phone pics 389.jpg"/>
          <p:cNvPicPr>
            <a:picLocks noChangeAspect="1"/>
          </p:cNvPicPr>
          <p:nvPr/>
        </p:nvPicPr>
        <p:blipFill>
          <a:blip r:embed="rId4" cstate="print"/>
          <a:stretch>
            <a:fillRect/>
          </a:stretch>
        </p:blipFill>
        <p:spPr>
          <a:xfrm>
            <a:off x="4981575" y="1295400"/>
            <a:ext cx="3857625" cy="5029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fontScale="90000"/>
          </a:bodyPr>
          <a:lstStyle/>
          <a:p>
            <a:pPr algn="ctr"/>
            <a:r>
              <a:rPr lang="en-US" sz="4000" dirty="0" smtClean="0"/>
              <a:t>Hazardous Drugs as CSPs (cont.)</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algn="l">
              <a:buFont typeface="Arial" pitchFamily="34" charset="0"/>
              <a:buChar char="•"/>
            </a:pPr>
            <a:r>
              <a:rPr lang="en-US" dirty="0" smtClean="0"/>
              <a:t>The ISO Class 5 BSC or CACI </a:t>
            </a:r>
            <a:r>
              <a:rPr lang="en-US" b="1" i="1" u="sng" dirty="0" smtClean="0"/>
              <a:t>SHALL</a:t>
            </a:r>
            <a:r>
              <a:rPr lang="en-US" dirty="0" smtClean="0"/>
              <a:t> be placed in an ISO Class 7 area that is physically separated and has not less than 0.01-inch water column negative pressure to adjacent areas.</a:t>
            </a:r>
          </a:p>
          <a:p>
            <a:pPr algn="l"/>
            <a:endParaRPr lang="en-US" dirty="0" smtClean="0"/>
          </a:p>
          <a:p>
            <a:pPr algn="l">
              <a:buFont typeface="Arial" pitchFamily="34" charset="0"/>
              <a:buChar char="•"/>
            </a:pPr>
            <a:r>
              <a:rPr lang="en-US" dirty="0" smtClean="0"/>
              <a:t>A pressure indicator </a:t>
            </a:r>
            <a:r>
              <a:rPr lang="en-US" b="1" i="1" u="sng" dirty="0" smtClean="0"/>
              <a:t>SHALL</a:t>
            </a:r>
            <a:r>
              <a:rPr lang="en-US" dirty="0" smtClean="0"/>
              <a:t> be installed that can be readily monitored for correct room pressurization. </a:t>
            </a:r>
          </a:p>
          <a:p>
            <a:pPr algn="l"/>
            <a:endParaRPr lang="en-US" dirty="0" smtClean="0"/>
          </a:p>
          <a:p>
            <a:pPr algn="l"/>
            <a:endParaRPr lang="en-US" dirty="0" smtClean="0"/>
          </a:p>
          <a:p>
            <a:pPr lvl="1" algn="l">
              <a:buFont typeface="Arial" pitchFamily="34" charset="0"/>
              <a:buChar char="•"/>
            </a:pPr>
            <a:r>
              <a:rPr lang="en-US" i="1" u="sng" dirty="0" smtClean="0"/>
              <a:t>Note:</a:t>
            </a:r>
            <a:r>
              <a:rPr lang="en-US" dirty="0" smtClean="0"/>
              <a:t> If a CACI that meets the requirements of USP 797 is utilized outside of a buffer area, the compounding area shall maintain a minimum negative pressure of 0.01” and have a minimum of 12 ACPHs. 	</a:t>
            </a:r>
          </a:p>
          <a:p>
            <a:pPr algn="l">
              <a:buFont typeface="Arial" pitchFamily="34" charset="0"/>
              <a:buChar char="•"/>
            </a:pPr>
            <a:endParaRPr lang="en-US" dirty="0" smtClean="0"/>
          </a:p>
          <a:p>
            <a:pPr marL="971550" lvl="1" indent="-514350" algn="l">
              <a:buFont typeface="+mj-lt"/>
              <a:buAutoNum type="arabicPeriod"/>
            </a:pPr>
            <a:endParaRPr lang="en-US" dirty="0" smtClean="0"/>
          </a:p>
          <a:p>
            <a:pPr lvl="1" algn="l">
              <a:buFont typeface="Arial" pitchFamily="34" charset="0"/>
              <a:buChar char="•"/>
            </a:pPr>
            <a:endParaRPr lang="en-US" dirty="0" smtClean="0"/>
          </a:p>
          <a:p>
            <a:pPr algn="l">
              <a:buFont typeface="Arial" pitchFamily="34" charset="0"/>
              <a:buChar cha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fontScale="90000"/>
          </a:bodyPr>
          <a:lstStyle/>
          <a:p>
            <a:pPr algn="ctr"/>
            <a:r>
              <a:rPr lang="en-US" sz="4000" dirty="0" smtClean="0"/>
              <a:t>Hazardous Drugs as CSPs (cont.)</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algn="l">
              <a:buFont typeface="Arial" pitchFamily="34" charset="0"/>
              <a:buChar char="•"/>
            </a:pPr>
            <a:r>
              <a:rPr lang="en-US" dirty="0" smtClean="0"/>
              <a:t>When closed-system transfer devices (CSTD) are used, they </a:t>
            </a:r>
            <a:r>
              <a:rPr lang="en-US" b="1" i="1" u="sng" dirty="0" smtClean="0"/>
              <a:t>SHALL</a:t>
            </a:r>
            <a:r>
              <a:rPr lang="en-US" dirty="0" smtClean="0"/>
              <a:t> be used within an ISO Class 5 BSC or CACI. </a:t>
            </a:r>
          </a:p>
          <a:p>
            <a:pPr lvl="1" algn="l">
              <a:buFont typeface="Arial" pitchFamily="34" charset="0"/>
              <a:buChar char="•"/>
            </a:pPr>
            <a:r>
              <a:rPr lang="en-US" b="1" i="1" dirty="0" smtClean="0"/>
              <a:t>Note</a:t>
            </a:r>
            <a:r>
              <a:rPr lang="en-US" dirty="0" smtClean="0"/>
              <a:t>: In facilities that prepare a low volume of hazardous drugs, the use of two tiers of containment (e.g., CSTD within a BSC or CACI that is located in a non-negative pressure room) is acceptable. 	</a:t>
            </a:r>
          </a:p>
          <a:p>
            <a:pPr marL="971550" lvl="1" indent="-514350" algn="l"/>
            <a:endParaRPr lang="en-US" dirty="0" smtClean="0"/>
          </a:p>
          <a:p>
            <a:pPr lvl="1" algn="l">
              <a:buFont typeface="Arial" pitchFamily="34" charset="0"/>
              <a:buChar char="•"/>
            </a:pPr>
            <a:endParaRPr lang="en-US" dirty="0" smtClean="0"/>
          </a:p>
          <a:p>
            <a:pPr algn="l">
              <a:buFont typeface="Arial" pitchFamily="34" charset="0"/>
              <a:buChar char="•"/>
            </a:pPr>
            <a:endParaRPr lang="en-US" dirty="0"/>
          </a:p>
        </p:txBody>
      </p:sp>
      <p:pic>
        <p:nvPicPr>
          <p:cNvPr id="4" name="Picture 3" descr="CSTDpng.png"/>
          <p:cNvPicPr>
            <a:picLocks noChangeAspect="1"/>
          </p:cNvPicPr>
          <p:nvPr/>
        </p:nvPicPr>
        <p:blipFill>
          <a:blip r:embed="rId3" cstate="print"/>
          <a:stretch>
            <a:fillRect/>
          </a:stretch>
        </p:blipFill>
        <p:spPr>
          <a:xfrm>
            <a:off x="838200" y="3581400"/>
            <a:ext cx="1885950" cy="1143000"/>
          </a:xfrm>
          <a:prstGeom prst="rect">
            <a:avLst/>
          </a:prstGeom>
        </p:spPr>
      </p:pic>
      <p:pic>
        <p:nvPicPr>
          <p:cNvPr id="5" name="Picture 4" descr="CSTD.png"/>
          <p:cNvPicPr>
            <a:picLocks noChangeAspect="1"/>
          </p:cNvPicPr>
          <p:nvPr/>
        </p:nvPicPr>
        <p:blipFill>
          <a:blip r:embed="rId4" cstate="print"/>
          <a:stretch>
            <a:fillRect/>
          </a:stretch>
        </p:blipFill>
        <p:spPr>
          <a:xfrm>
            <a:off x="3505200" y="3581400"/>
            <a:ext cx="4324350" cy="1066800"/>
          </a:xfrm>
          <a:prstGeom prst="rect">
            <a:avLst/>
          </a:prstGeom>
        </p:spPr>
      </p:pic>
      <p:pic>
        <p:nvPicPr>
          <p:cNvPr id="6" name="Picture 5" descr="CSTD.jpg"/>
          <p:cNvPicPr>
            <a:picLocks noChangeAspect="1"/>
          </p:cNvPicPr>
          <p:nvPr/>
        </p:nvPicPr>
        <p:blipFill>
          <a:blip r:embed="rId5" cstate="print"/>
          <a:stretch>
            <a:fillRect/>
          </a:stretch>
        </p:blipFill>
        <p:spPr>
          <a:xfrm>
            <a:off x="5638800" y="4800600"/>
            <a:ext cx="2466975" cy="1847850"/>
          </a:xfrm>
          <a:prstGeom prst="rect">
            <a:avLst/>
          </a:prstGeom>
        </p:spPr>
      </p:pic>
      <p:pic>
        <p:nvPicPr>
          <p:cNvPr id="7" name="Picture 6" descr="CSTD 3.jpg"/>
          <p:cNvPicPr>
            <a:picLocks noChangeAspect="1"/>
          </p:cNvPicPr>
          <p:nvPr/>
        </p:nvPicPr>
        <p:blipFill>
          <a:blip r:embed="rId6" cstate="print"/>
          <a:stretch>
            <a:fillRect/>
          </a:stretch>
        </p:blipFill>
        <p:spPr>
          <a:xfrm>
            <a:off x="2133600" y="4800600"/>
            <a:ext cx="2457450" cy="18573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fontScale="90000"/>
          </a:bodyPr>
          <a:lstStyle/>
          <a:p>
            <a:pPr algn="ctr"/>
            <a:r>
              <a:rPr lang="en-US" sz="4000" dirty="0" smtClean="0"/>
              <a:t>Hazardous Drugs as CSPs (cont.)</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algn="l">
              <a:buFont typeface="Arial" pitchFamily="34" charset="0"/>
              <a:buChar char="•"/>
            </a:pPr>
            <a:r>
              <a:rPr lang="en-US" dirty="0" smtClean="0"/>
              <a:t>Appropriate personnel protective equipment (PPE) </a:t>
            </a:r>
            <a:r>
              <a:rPr lang="en-US" b="1" i="1" u="sng" dirty="0" smtClean="0"/>
              <a:t>SHALL</a:t>
            </a:r>
            <a:r>
              <a:rPr lang="en-US" dirty="0" smtClean="0"/>
              <a:t> be worn when compounding in a BSC or CACI. PPE </a:t>
            </a:r>
            <a:r>
              <a:rPr lang="en-US" b="1" i="1" u="sng" dirty="0" smtClean="0"/>
              <a:t>SHOULD</a:t>
            </a:r>
            <a:r>
              <a:rPr lang="en-US" dirty="0" smtClean="0"/>
              <a:t> include gowns, face masks, eye protection, hair covers, shoe covers, and double gloving with sterile chemo-type gloves.	</a:t>
            </a:r>
          </a:p>
          <a:p>
            <a:pPr marL="971550" lvl="1" indent="-514350" algn="l"/>
            <a:endParaRPr lang="en-US" dirty="0" smtClean="0"/>
          </a:p>
          <a:p>
            <a:pPr lvl="1" algn="l">
              <a:buFont typeface="Arial" pitchFamily="34" charset="0"/>
              <a:buChar char="•"/>
            </a:pPr>
            <a:endParaRPr lang="en-US" dirty="0" smtClean="0"/>
          </a:p>
          <a:p>
            <a:pPr algn="l">
              <a:buFont typeface="Arial" pitchFamily="34" charset="0"/>
              <a:buChar char="•"/>
            </a:pPr>
            <a:endParaRPr lang="en-US" dirty="0"/>
          </a:p>
        </p:txBody>
      </p:sp>
      <p:pic>
        <p:nvPicPr>
          <p:cNvPr id="11" name="Picture 10" descr="240_1_2~v~Gowns_for_IV_Preparation.jpg"/>
          <p:cNvPicPr>
            <a:picLocks noChangeAspect="1"/>
          </p:cNvPicPr>
          <p:nvPr/>
        </p:nvPicPr>
        <p:blipFill>
          <a:blip r:embed="rId3" cstate="print"/>
          <a:stretch>
            <a:fillRect/>
          </a:stretch>
        </p:blipFill>
        <p:spPr>
          <a:xfrm>
            <a:off x="762000" y="2971800"/>
            <a:ext cx="1504950" cy="3352800"/>
          </a:xfrm>
          <a:prstGeom prst="rect">
            <a:avLst/>
          </a:prstGeom>
        </p:spPr>
      </p:pic>
      <p:pic>
        <p:nvPicPr>
          <p:cNvPr id="12" name="Picture 11" descr="8200CG.jpg"/>
          <p:cNvPicPr>
            <a:picLocks noChangeAspect="1"/>
          </p:cNvPicPr>
          <p:nvPr/>
        </p:nvPicPr>
        <p:blipFill>
          <a:blip r:embed="rId4" cstate="print"/>
          <a:stretch>
            <a:fillRect/>
          </a:stretch>
        </p:blipFill>
        <p:spPr>
          <a:xfrm>
            <a:off x="6400800" y="2971800"/>
            <a:ext cx="1981200" cy="3352800"/>
          </a:xfrm>
          <a:prstGeom prst="rect">
            <a:avLst/>
          </a:prstGeom>
        </p:spPr>
      </p:pic>
      <p:pic>
        <p:nvPicPr>
          <p:cNvPr id="13" name="Picture 12" descr="IMG_1591_thumb[5].jpg"/>
          <p:cNvPicPr>
            <a:picLocks noChangeAspect="1"/>
          </p:cNvPicPr>
          <p:nvPr/>
        </p:nvPicPr>
        <p:blipFill>
          <a:blip r:embed="rId5" cstate="print"/>
          <a:stretch>
            <a:fillRect/>
          </a:stretch>
        </p:blipFill>
        <p:spPr>
          <a:xfrm>
            <a:off x="3257550" y="2895600"/>
            <a:ext cx="2305050" cy="36766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fontScale="90000"/>
          </a:bodyPr>
          <a:lstStyle/>
          <a:p>
            <a:pPr algn="ctr"/>
            <a:r>
              <a:rPr lang="en-US" sz="4000" dirty="0" smtClean="0"/>
              <a:t>Hazardous Drugs as CSPs (cont.)</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algn="l">
              <a:buFont typeface="Arial" pitchFamily="34" charset="0"/>
              <a:buChar char="•"/>
            </a:pPr>
            <a:r>
              <a:rPr lang="en-US" dirty="0" smtClean="0"/>
              <a:t>All personnel who compound HDs </a:t>
            </a:r>
            <a:r>
              <a:rPr lang="en-US" b="1" i="1" u="sng" dirty="0" smtClean="0"/>
              <a:t>SHALL</a:t>
            </a:r>
            <a:r>
              <a:rPr lang="en-US" dirty="0" smtClean="0"/>
              <a:t> be fully trained in the storage, handling, and disposal of these drugs. </a:t>
            </a:r>
          </a:p>
          <a:p>
            <a:pPr algn="l"/>
            <a:endParaRPr lang="en-US" dirty="0" smtClean="0"/>
          </a:p>
          <a:p>
            <a:pPr algn="l">
              <a:buFont typeface="Arial" pitchFamily="34" charset="0"/>
              <a:buChar char="•"/>
            </a:pPr>
            <a:r>
              <a:rPr lang="en-US" dirty="0" smtClean="0"/>
              <a:t>Training </a:t>
            </a:r>
            <a:r>
              <a:rPr lang="en-US" b="1" i="1" u="sng" dirty="0" smtClean="0"/>
              <a:t>SHALL</a:t>
            </a:r>
            <a:r>
              <a:rPr lang="en-US" dirty="0" smtClean="0"/>
              <a:t> occur prior to preparing or handling hazardous CSPs, and its effectiveness </a:t>
            </a:r>
            <a:r>
              <a:rPr lang="en-US" b="1" i="1" u="sng" dirty="0" smtClean="0"/>
              <a:t>SHALL</a:t>
            </a:r>
            <a:r>
              <a:rPr lang="en-US" dirty="0" smtClean="0"/>
              <a:t> be verified by testing specific HD preparation techniques. Such verification </a:t>
            </a:r>
            <a:r>
              <a:rPr lang="en-US" b="1" i="1" u="sng" dirty="0" smtClean="0"/>
              <a:t>SHALL</a:t>
            </a:r>
            <a:r>
              <a:rPr lang="en-US" dirty="0" smtClean="0"/>
              <a:t> be documented for each tech at least annually.</a:t>
            </a:r>
          </a:p>
          <a:p>
            <a:pPr algn="l"/>
            <a:endParaRPr lang="en-US" dirty="0" smtClean="0"/>
          </a:p>
          <a:p>
            <a:pPr algn="l">
              <a:buFont typeface="Arial" pitchFamily="34" charset="0"/>
              <a:buChar char="•"/>
            </a:pPr>
            <a:r>
              <a:rPr lang="en-US" dirty="0" smtClean="0"/>
              <a:t>Compounding personnel of reproductive capability </a:t>
            </a:r>
            <a:r>
              <a:rPr lang="en-US" b="1" i="1" u="sng" dirty="0" smtClean="0"/>
              <a:t>SHALL</a:t>
            </a:r>
            <a:r>
              <a:rPr lang="en-US" dirty="0" smtClean="0"/>
              <a:t> confirm in writing that they understand the risk of handling HDs. 	</a:t>
            </a:r>
          </a:p>
          <a:p>
            <a:pPr marL="971550" lvl="1" indent="-514350" algn="l"/>
            <a:endParaRPr lang="en-US" dirty="0" smtClean="0"/>
          </a:p>
          <a:p>
            <a:pPr lvl="1" algn="l">
              <a:buFont typeface="Arial" pitchFamily="34" charset="0"/>
              <a:buChar char="•"/>
            </a:pPr>
            <a:endParaRPr lang="en-US" dirty="0" smtClean="0"/>
          </a:p>
          <a:p>
            <a:pPr algn="l">
              <a:buFont typeface="Arial" pitchFamily="34" charset="0"/>
              <a:buChar cha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fontScale="90000"/>
          </a:bodyPr>
          <a:lstStyle/>
          <a:p>
            <a:pPr algn="ctr"/>
            <a:r>
              <a:rPr lang="en-US" sz="4000" dirty="0" smtClean="0"/>
              <a:t>Hazardous Drugs as CSPs (cont.)</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algn="l">
              <a:buFont typeface="Arial" pitchFamily="34" charset="0"/>
              <a:buChar char="•"/>
            </a:pPr>
            <a:r>
              <a:rPr lang="en-US" dirty="0" smtClean="0"/>
              <a:t>The training </a:t>
            </a:r>
            <a:r>
              <a:rPr lang="en-US" b="1" i="1" u="sng" dirty="0" smtClean="0"/>
              <a:t>SHALL</a:t>
            </a:r>
            <a:r>
              <a:rPr lang="en-US" dirty="0" smtClean="0"/>
              <a:t> include at least the following:</a:t>
            </a:r>
          </a:p>
          <a:p>
            <a:pPr marL="914400" lvl="1" indent="-457200" algn="l">
              <a:buFont typeface="Arial" pitchFamily="34" charset="0"/>
              <a:buChar char="•"/>
            </a:pPr>
            <a:r>
              <a:rPr lang="en-US" dirty="0" smtClean="0"/>
              <a:t>Safe aseptic manipulation practices</a:t>
            </a:r>
          </a:p>
          <a:p>
            <a:pPr marL="914400" lvl="1" indent="-457200" algn="l">
              <a:buFont typeface="Arial" pitchFamily="34" charset="0"/>
              <a:buChar char="•"/>
            </a:pPr>
            <a:r>
              <a:rPr lang="en-US" dirty="0" smtClean="0"/>
              <a:t>Negative pressure techniques when utilizing a BSC or CACI</a:t>
            </a:r>
          </a:p>
          <a:p>
            <a:pPr marL="914400" lvl="1" indent="-457200" algn="l">
              <a:buFont typeface="Arial" pitchFamily="34" charset="0"/>
              <a:buChar char="•"/>
            </a:pPr>
            <a:r>
              <a:rPr lang="en-US" dirty="0" smtClean="0"/>
              <a:t>Correct use of CSTD devices</a:t>
            </a:r>
          </a:p>
          <a:p>
            <a:pPr marL="914400" lvl="1" indent="-457200" algn="l">
              <a:buFont typeface="Arial" pitchFamily="34" charset="0"/>
              <a:buChar char="•"/>
            </a:pPr>
            <a:r>
              <a:rPr lang="en-US" dirty="0" smtClean="0"/>
              <a:t>Containment, cleanup, and disposal procedures for spills</a:t>
            </a:r>
          </a:p>
          <a:p>
            <a:pPr marL="914400" lvl="1" indent="-457200" algn="l">
              <a:buFont typeface="Arial" pitchFamily="34" charset="0"/>
              <a:buChar char="•"/>
            </a:pPr>
            <a:r>
              <a:rPr lang="en-US" dirty="0" smtClean="0"/>
              <a:t>Treatment of personnel contact and inhalation exposure</a:t>
            </a:r>
          </a:p>
          <a:p>
            <a:pPr marL="914400" lvl="1" indent="-457200" algn="l"/>
            <a:endParaRPr lang="en-US" dirty="0" smtClean="0"/>
          </a:p>
          <a:p>
            <a:pPr marL="914400" lvl="1" indent="-457200" algn="l">
              <a:buFont typeface="Arial" pitchFamily="34" charset="0"/>
              <a:buChar char="•"/>
            </a:pPr>
            <a:r>
              <a:rPr lang="en-US" b="1" i="1" u="sng" dirty="0" smtClean="0"/>
              <a:t>Disposal of all hazardous drug wastes SHALL comply with all applicable federal and state regulations. </a:t>
            </a:r>
          </a:p>
          <a:p>
            <a:pPr lvl="1" algn="l">
              <a:buFont typeface="Arial" pitchFamily="34" charset="0"/>
              <a:buChar char="•"/>
            </a:pPr>
            <a:endParaRPr lang="en-US" dirty="0" smtClean="0"/>
          </a:p>
          <a:p>
            <a:pPr algn="l">
              <a:buFont typeface="Arial" pitchFamily="34" charset="0"/>
              <a:buChar cha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Achieving a State of Control</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algn="l">
              <a:buFont typeface="Arial" pitchFamily="34" charset="0"/>
              <a:buChar char="•"/>
            </a:pPr>
            <a:endParaRPr lang="en-US" dirty="0" smtClean="0"/>
          </a:p>
          <a:p>
            <a:pPr algn="l">
              <a:buFont typeface="Arial" pitchFamily="34" charset="0"/>
              <a:buChar char="•"/>
            </a:pPr>
            <a:r>
              <a:rPr lang="en-US" dirty="0" smtClean="0"/>
              <a:t>Hand Hygiene, Garbing, Aseptic Technique</a:t>
            </a:r>
          </a:p>
          <a:p>
            <a:pPr algn="l">
              <a:buFont typeface="Arial" pitchFamily="34" charset="0"/>
              <a:buChar char="•"/>
            </a:pPr>
            <a:r>
              <a:rPr lang="en-US" dirty="0" smtClean="0"/>
              <a:t>Training</a:t>
            </a:r>
          </a:p>
          <a:p>
            <a:pPr algn="l">
              <a:buFont typeface="Arial" pitchFamily="34" charset="0"/>
              <a:buChar char="•"/>
            </a:pPr>
            <a:r>
              <a:rPr lang="en-US" dirty="0" smtClean="0"/>
              <a:t>Facility design</a:t>
            </a:r>
          </a:p>
          <a:p>
            <a:pPr algn="l">
              <a:buFont typeface="Arial" pitchFamily="34" charset="0"/>
              <a:buChar char="•"/>
            </a:pPr>
            <a:r>
              <a:rPr lang="en-US" dirty="0" smtClean="0"/>
              <a:t>Environmental Sampling</a:t>
            </a:r>
          </a:p>
          <a:p>
            <a:pPr algn="l">
              <a:buFont typeface="Arial" pitchFamily="34" charset="0"/>
              <a:buChar char="•"/>
            </a:pPr>
            <a:r>
              <a:rPr lang="en-US" dirty="0" smtClean="0"/>
              <a:t>Cleaning</a:t>
            </a:r>
          </a:p>
          <a:p>
            <a:pPr algn="l">
              <a:buFont typeface="Arial" pitchFamily="34" charset="0"/>
              <a:buChar char="•"/>
            </a:pPr>
            <a:r>
              <a:rPr lang="en-US" dirty="0" smtClean="0"/>
              <a:t>Standard Operating Procedures</a:t>
            </a:r>
          </a:p>
          <a:p>
            <a:pPr algn="l">
              <a:buFont typeface="Arial" pitchFamily="34" charset="0"/>
              <a:buChar char="•"/>
            </a:pPr>
            <a:r>
              <a:rPr lang="en-US" dirty="0" smtClean="0"/>
              <a:t>Sterilization, Quality Release Checks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Hand Hygiene</a:t>
            </a:r>
            <a:endParaRPr lang="en-US" sz="4000" dirty="0"/>
          </a:p>
        </p:txBody>
      </p:sp>
      <p:sp>
        <p:nvSpPr>
          <p:cNvPr id="3" name="Subtitle 2"/>
          <p:cNvSpPr>
            <a:spLocks noGrp="1"/>
          </p:cNvSpPr>
          <p:nvPr>
            <p:ph type="subTitle" idx="1"/>
          </p:nvPr>
        </p:nvSpPr>
        <p:spPr>
          <a:xfrm>
            <a:off x="304800" y="1066800"/>
            <a:ext cx="7924800" cy="5638800"/>
          </a:xfrm>
        </p:spPr>
        <p:txBody>
          <a:bodyPr>
            <a:normAutofit/>
          </a:bodyPr>
          <a:lstStyle/>
          <a:p>
            <a:pPr algn="l">
              <a:buFont typeface="Arial" pitchFamily="34" charset="0"/>
              <a:buChar char="•"/>
            </a:pPr>
            <a:r>
              <a:rPr lang="en-US" dirty="0" smtClean="0"/>
              <a:t>Hand washing is defined as the vigorous, brief (30 seconds) rubbing together of all surfaces of lathered hands, followed by rinsing under a stream of water.</a:t>
            </a:r>
          </a:p>
          <a:p>
            <a:pPr algn="l">
              <a:buFont typeface="Arial" pitchFamily="34" charset="0"/>
              <a:buChar char="•"/>
            </a:pPr>
            <a:endParaRPr lang="en-US" dirty="0" smtClean="0"/>
          </a:p>
          <a:p>
            <a:pPr algn="l">
              <a:buFont typeface="Arial" pitchFamily="34" charset="0"/>
              <a:buChar char="•"/>
            </a:pPr>
            <a:endParaRPr lang="en-US" dirty="0" smtClean="0"/>
          </a:p>
          <a:p>
            <a:pPr algn="l">
              <a:buFont typeface="Arial" pitchFamily="34" charset="0"/>
              <a:buChar char="•"/>
            </a:pPr>
            <a:endParaRPr lang="en-US" dirty="0" smtClean="0"/>
          </a:p>
        </p:txBody>
      </p:sp>
      <p:pic>
        <p:nvPicPr>
          <p:cNvPr id="5" name="Picture 4" descr="handgerms.jpg"/>
          <p:cNvPicPr>
            <a:picLocks noChangeAspect="1"/>
          </p:cNvPicPr>
          <p:nvPr/>
        </p:nvPicPr>
        <p:blipFill>
          <a:blip r:embed="rId3" cstate="print"/>
          <a:stretch>
            <a:fillRect/>
          </a:stretch>
        </p:blipFill>
        <p:spPr>
          <a:xfrm>
            <a:off x="2514600" y="2514600"/>
            <a:ext cx="3810000" cy="3657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Hand Hygiene</a:t>
            </a:r>
            <a:endParaRPr lang="en-US" sz="4000" dirty="0"/>
          </a:p>
        </p:txBody>
      </p:sp>
      <p:sp>
        <p:nvSpPr>
          <p:cNvPr id="3" name="Subtitle 2"/>
          <p:cNvSpPr>
            <a:spLocks noGrp="1"/>
          </p:cNvSpPr>
          <p:nvPr>
            <p:ph type="subTitle" idx="1"/>
          </p:nvPr>
        </p:nvSpPr>
        <p:spPr>
          <a:xfrm>
            <a:off x="304800" y="1066800"/>
            <a:ext cx="5181600" cy="5638800"/>
          </a:xfrm>
        </p:spPr>
        <p:txBody>
          <a:bodyPr>
            <a:normAutofit/>
          </a:bodyPr>
          <a:lstStyle/>
          <a:p>
            <a:pPr algn="l"/>
            <a:endParaRPr lang="en-US" dirty="0" smtClean="0"/>
          </a:p>
          <a:p>
            <a:pPr algn="l">
              <a:buFont typeface="Arial" pitchFamily="34" charset="0"/>
              <a:buChar char="•"/>
            </a:pPr>
            <a:endParaRPr lang="en-US" dirty="0" smtClean="0"/>
          </a:p>
          <a:p>
            <a:pPr algn="l">
              <a:buFont typeface="Arial" pitchFamily="34" charset="0"/>
              <a:buChar char="•"/>
            </a:pPr>
            <a:endParaRPr lang="en-US" dirty="0" smtClean="0"/>
          </a:p>
        </p:txBody>
      </p:sp>
      <p:pic>
        <p:nvPicPr>
          <p:cNvPr id="6" name="Picture 5" descr="efficacy-hand-hygiene-fo.jpg"/>
          <p:cNvPicPr>
            <a:picLocks noChangeAspect="1"/>
          </p:cNvPicPr>
          <p:nvPr/>
        </p:nvPicPr>
        <p:blipFill>
          <a:blip r:embed="rId3" cstate="print"/>
          <a:stretch>
            <a:fillRect/>
          </a:stretch>
        </p:blipFill>
        <p:spPr>
          <a:xfrm>
            <a:off x="838200" y="1447800"/>
            <a:ext cx="7391400" cy="4724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47800"/>
          </a:xfrm>
        </p:spPr>
        <p:txBody>
          <a:bodyPr>
            <a:normAutofit/>
          </a:bodyPr>
          <a:lstStyle/>
          <a:p>
            <a:r>
              <a:rPr lang="en-US" sz="4800" dirty="0" smtClean="0"/>
              <a:t>What Standards do we Utilize?</a:t>
            </a:r>
            <a:endParaRPr lang="en-US" sz="4800" dirty="0"/>
          </a:p>
        </p:txBody>
      </p:sp>
      <p:sp>
        <p:nvSpPr>
          <p:cNvPr id="3" name="Subtitle 2"/>
          <p:cNvSpPr>
            <a:spLocks noGrp="1"/>
          </p:cNvSpPr>
          <p:nvPr>
            <p:ph type="subTitle" idx="1"/>
          </p:nvPr>
        </p:nvSpPr>
        <p:spPr>
          <a:xfrm>
            <a:off x="533400" y="2133600"/>
            <a:ext cx="7854696" cy="4343400"/>
          </a:xfrm>
        </p:spPr>
        <p:txBody>
          <a:bodyPr>
            <a:normAutofit/>
          </a:bodyPr>
          <a:lstStyle/>
          <a:p>
            <a:pPr algn="l">
              <a:buFont typeface="Arial" pitchFamily="34" charset="0"/>
              <a:buChar char="•"/>
            </a:pPr>
            <a:r>
              <a:rPr lang="en-US" sz="2500" dirty="0" smtClean="0"/>
              <a:t>United States Pharmacopeia (USP)</a:t>
            </a:r>
          </a:p>
          <a:p>
            <a:pPr algn="l">
              <a:buFont typeface="Arial" pitchFamily="34" charset="0"/>
              <a:buChar char="•"/>
            </a:pPr>
            <a:r>
              <a:rPr lang="en-US" sz="2500" dirty="0" smtClean="0"/>
              <a:t>International Organization for Standardization (ISO)</a:t>
            </a:r>
          </a:p>
          <a:p>
            <a:pPr algn="l">
              <a:buFont typeface="Arial" pitchFamily="34" charset="0"/>
              <a:buChar char="•"/>
            </a:pPr>
            <a:r>
              <a:rPr lang="en-US" sz="2500" dirty="0" smtClean="0"/>
              <a:t>Institute of Environmental Sciences and Technology (IEST)</a:t>
            </a:r>
          </a:p>
          <a:p>
            <a:pPr algn="l">
              <a:buFont typeface="Arial" pitchFamily="34" charset="0"/>
              <a:buChar char="•"/>
            </a:pPr>
            <a:r>
              <a:rPr lang="en-US" sz="2500" dirty="0" smtClean="0"/>
              <a:t>Controlled Environmental Testing Association (CETA)</a:t>
            </a:r>
          </a:p>
          <a:p>
            <a:pPr algn="l">
              <a:buFont typeface="Arial" pitchFamily="34" charset="0"/>
              <a:buChar char="•"/>
            </a:pPr>
            <a:r>
              <a:rPr lang="en-US" sz="2500" dirty="0" smtClean="0"/>
              <a:t>National </a:t>
            </a:r>
            <a:r>
              <a:rPr lang="en-US" sz="2500" smtClean="0"/>
              <a:t>Sanitation Foundation (NSF)</a:t>
            </a:r>
            <a:endParaRPr lang="en-US" sz="25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Environmental Sampling</a:t>
            </a:r>
            <a:endParaRPr lang="en-US" sz="4000" dirty="0"/>
          </a:p>
        </p:txBody>
      </p:sp>
      <p:sp>
        <p:nvSpPr>
          <p:cNvPr id="3" name="Subtitle 2"/>
          <p:cNvSpPr>
            <a:spLocks noGrp="1"/>
          </p:cNvSpPr>
          <p:nvPr>
            <p:ph type="subTitle" idx="1"/>
          </p:nvPr>
        </p:nvSpPr>
        <p:spPr>
          <a:xfrm>
            <a:off x="304800" y="990600"/>
            <a:ext cx="8458200" cy="5867400"/>
          </a:xfrm>
        </p:spPr>
        <p:txBody>
          <a:bodyPr>
            <a:normAutofit/>
          </a:bodyPr>
          <a:lstStyle/>
          <a:p>
            <a:pPr algn="l">
              <a:buFont typeface="Arial" pitchFamily="34" charset="0"/>
              <a:buChar char="•"/>
            </a:pPr>
            <a:r>
              <a:rPr lang="en-US" dirty="0" smtClean="0"/>
              <a:t>Designed to demonstrate that the primary and secondary engineering controls, disinfecting procedures, and work practices result in a suitable environment for compounding.</a:t>
            </a:r>
          </a:p>
          <a:p>
            <a:pPr algn="l">
              <a:buFont typeface="Arial" pitchFamily="34" charset="0"/>
              <a:buChar char="•"/>
            </a:pPr>
            <a:r>
              <a:rPr lang="en-US" dirty="0" smtClean="0"/>
              <a:t>A sampling plan </a:t>
            </a:r>
            <a:r>
              <a:rPr lang="en-US" b="1" i="1" u="sng" dirty="0" smtClean="0"/>
              <a:t>SHALL</a:t>
            </a:r>
            <a:r>
              <a:rPr lang="en-US" dirty="0" smtClean="0"/>
              <a:t> be implemented for airborne viable particles within each ISO Class 5 PEC and other areas in close proximity to the PEC during the certification process. </a:t>
            </a:r>
            <a:r>
              <a:rPr lang="en-US" i="1" dirty="0" smtClean="0"/>
              <a:t>This is for CSPs with 12 hour or less BUD.</a:t>
            </a:r>
          </a:p>
          <a:p>
            <a:pPr algn="l">
              <a:buFont typeface="Arial" pitchFamily="34" charset="0"/>
              <a:buChar char="•"/>
            </a:pPr>
            <a:r>
              <a:rPr lang="en-US" dirty="0" smtClean="0"/>
              <a:t>Air sampling </a:t>
            </a:r>
            <a:r>
              <a:rPr lang="en-US" b="1" i="1" u="sng" dirty="0" smtClean="0"/>
              <a:t>SHALL</a:t>
            </a:r>
            <a:r>
              <a:rPr lang="en-US" dirty="0" smtClean="0"/>
              <a:t> be performed at least semi-annually as part of certification.</a:t>
            </a:r>
          </a:p>
          <a:p>
            <a:pPr algn="l">
              <a:buFont typeface="Arial" pitchFamily="34" charset="0"/>
              <a:buChar char="•"/>
            </a:pPr>
            <a:endParaRPr lang="en-US" dirty="0" smtClean="0"/>
          </a:p>
          <a:p>
            <a:pPr algn="l">
              <a:buFont typeface="Arial" pitchFamily="34" charset="0"/>
              <a:buChar char="•"/>
            </a:pPr>
            <a:endParaRPr lang="en-US" dirty="0" smtClean="0"/>
          </a:p>
          <a:p>
            <a:pPr algn="l">
              <a:buFont typeface="Arial" pitchFamily="34" charset="0"/>
              <a:buChar char="•"/>
            </a:pPr>
            <a:endParaRPr lang="en-US" dirty="0" smtClean="0"/>
          </a:p>
          <a:p>
            <a:pPr algn="l">
              <a:buFont typeface="Arial" pitchFamily="34" charset="0"/>
              <a:buChar char="•"/>
            </a:pPr>
            <a:endParaRPr lang="en-US" dirty="0" smtClean="0"/>
          </a:p>
        </p:txBody>
      </p:sp>
      <p:pic>
        <p:nvPicPr>
          <p:cNvPr id="7" name="Picture 6" descr="usp797table.jpg"/>
          <p:cNvPicPr>
            <a:picLocks noChangeAspect="1"/>
          </p:cNvPicPr>
          <p:nvPr/>
        </p:nvPicPr>
        <p:blipFill>
          <a:blip r:embed="rId3" cstate="print"/>
          <a:stretch>
            <a:fillRect/>
          </a:stretch>
        </p:blipFill>
        <p:spPr>
          <a:xfrm>
            <a:off x="1295400" y="4743450"/>
            <a:ext cx="6629400" cy="19621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Environmental Sampling(cont.)</a:t>
            </a:r>
            <a:endParaRPr lang="en-US" sz="4000" dirty="0"/>
          </a:p>
        </p:txBody>
      </p:sp>
      <p:sp>
        <p:nvSpPr>
          <p:cNvPr id="3" name="Subtitle 2"/>
          <p:cNvSpPr>
            <a:spLocks noGrp="1"/>
          </p:cNvSpPr>
          <p:nvPr>
            <p:ph type="subTitle" idx="1"/>
          </p:nvPr>
        </p:nvSpPr>
        <p:spPr>
          <a:xfrm>
            <a:off x="304800" y="1066800"/>
            <a:ext cx="8458200" cy="5638800"/>
          </a:xfrm>
        </p:spPr>
        <p:txBody>
          <a:bodyPr>
            <a:normAutofit lnSpcReduction="10000"/>
          </a:bodyPr>
          <a:lstStyle/>
          <a:p>
            <a:pPr algn="l">
              <a:buFont typeface="Arial" pitchFamily="34" charset="0"/>
              <a:buChar char="•"/>
            </a:pPr>
            <a:r>
              <a:rPr lang="en-US" dirty="0" smtClean="0"/>
              <a:t>Regardless of the number of </a:t>
            </a:r>
            <a:r>
              <a:rPr lang="en-US" dirty="0" err="1" smtClean="0"/>
              <a:t>cfu</a:t>
            </a:r>
            <a:r>
              <a:rPr lang="en-US" dirty="0" smtClean="0"/>
              <a:t> identified in the pharmacy, further corrective actions will be dictated by the ID of the microorganisms (at least to the genus level)</a:t>
            </a:r>
          </a:p>
          <a:p>
            <a:pPr algn="l">
              <a:buFont typeface="Arial" pitchFamily="34" charset="0"/>
              <a:buChar char="•"/>
            </a:pPr>
            <a:r>
              <a:rPr lang="en-US" dirty="0" smtClean="0"/>
              <a:t>Highly pathogenic organisms (e.g., gram-negative rods, </a:t>
            </a:r>
            <a:r>
              <a:rPr lang="en-US" dirty="0" err="1" smtClean="0"/>
              <a:t>coagulase</a:t>
            </a:r>
            <a:r>
              <a:rPr lang="en-US" dirty="0" smtClean="0"/>
              <a:t> positive staph, molds and yeasts) can be potentially fatal to patients receiving CSPs and must be immediately remedied. </a:t>
            </a:r>
          </a:p>
          <a:p>
            <a:pPr algn="l">
              <a:buFont typeface="Arial" pitchFamily="34" charset="0"/>
              <a:buChar char="•"/>
            </a:pPr>
            <a:r>
              <a:rPr lang="en-US" dirty="0" smtClean="0"/>
              <a:t>NECC meningitis outbreak 2012</a:t>
            </a:r>
          </a:p>
          <a:p>
            <a:pPr lvl="1" algn="l">
              <a:buFont typeface="Arial" pitchFamily="34" charset="0"/>
              <a:buChar char="•"/>
            </a:pPr>
            <a:r>
              <a:rPr lang="en-US" dirty="0" smtClean="0"/>
              <a:t>CDC traced outbreak to fungal contamination to steroid injections</a:t>
            </a:r>
          </a:p>
          <a:p>
            <a:pPr lvl="1" algn="l">
              <a:buFont typeface="Arial" pitchFamily="34" charset="0"/>
              <a:buChar char="•"/>
            </a:pPr>
            <a:r>
              <a:rPr lang="en-US" dirty="0" smtClean="0"/>
              <a:t>Spanned to 75 facilities in 23 states, about 14,000 patients</a:t>
            </a:r>
          </a:p>
          <a:p>
            <a:pPr lvl="1" algn="l">
              <a:buFont typeface="Arial" pitchFamily="34" charset="0"/>
              <a:buChar char="•"/>
            </a:pPr>
            <a:r>
              <a:rPr lang="en-US" dirty="0" smtClean="0"/>
              <a:t>As of Sept. 2012, 64 deaths and 751 injured</a:t>
            </a:r>
          </a:p>
          <a:p>
            <a:pPr lvl="1" algn="l">
              <a:buFont typeface="Arial" pitchFamily="34" charset="0"/>
              <a:buChar char="•"/>
            </a:pPr>
            <a:r>
              <a:rPr lang="en-US" dirty="0" smtClean="0"/>
              <a:t>Glenn Chin, charged with improper techniques, unsafe practices, falsified cleaning logs &amp; ordered techs to mislabel vial</a:t>
            </a:r>
          </a:p>
          <a:p>
            <a:pPr algn="l">
              <a:buFont typeface="Arial" pitchFamily="34" charset="0"/>
              <a:buChar char="•"/>
            </a:pPr>
            <a:endParaRPr lang="en-US" dirty="0" smtClean="0"/>
          </a:p>
          <a:p>
            <a:pPr algn="l">
              <a:buFont typeface="Arial" pitchFamily="34" charset="0"/>
              <a:buChar char="•"/>
            </a:pPr>
            <a:endParaRPr lang="en-US" dirty="0" smtClean="0"/>
          </a:p>
          <a:p>
            <a:pPr algn="l">
              <a:buFont typeface="Arial" pitchFamily="34" charset="0"/>
              <a:buChar cha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Cleaning and Disinfecting</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algn="l">
              <a:buFont typeface="Arial" pitchFamily="34" charset="0"/>
              <a:buChar char="•"/>
            </a:pPr>
            <a:r>
              <a:rPr lang="en-US" dirty="0" smtClean="0"/>
              <a:t>Environmental contact is a major source of microbial contamination of CSPs.</a:t>
            </a:r>
          </a:p>
          <a:p>
            <a:pPr algn="l">
              <a:buFont typeface="Arial" pitchFamily="34" charset="0"/>
              <a:buChar char="•"/>
            </a:pPr>
            <a:endParaRPr lang="en-US" dirty="0" smtClean="0"/>
          </a:p>
          <a:p>
            <a:pPr algn="l">
              <a:buFont typeface="Arial" pitchFamily="34" charset="0"/>
              <a:buChar char="•"/>
            </a:pPr>
            <a:endParaRPr lang="en-US" dirty="0" smtClean="0"/>
          </a:p>
          <a:p>
            <a:pPr algn="l">
              <a:buFont typeface="Arial" pitchFamily="34" charset="0"/>
              <a:buChar char="•"/>
            </a:pPr>
            <a:endParaRPr lang="en-US" dirty="0" smtClean="0"/>
          </a:p>
        </p:txBody>
      </p:sp>
      <p:pic>
        <p:nvPicPr>
          <p:cNvPr id="5" name="Picture 4" descr="PPP_0910_CleanBG_Table.png"/>
          <p:cNvPicPr>
            <a:picLocks noChangeAspect="1"/>
          </p:cNvPicPr>
          <p:nvPr/>
        </p:nvPicPr>
        <p:blipFill>
          <a:blip r:embed="rId3" cstate="print"/>
          <a:stretch>
            <a:fillRect/>
          </a:stretch>
        </p:blipFill>
        <p:spPr>
          <a:xfrm>
            <a:off x="304800" y="1981200"/>
            <a:ext cx="8458200" cy="4495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Cleaning and Disinfecting(cont.)</a:t>
            </a:r>
            <a:endParaRPr lang="en-US" sz="4000" dirty="0"/>
          </a:p>
        </p:txBody>
      </p:sp>
      <p:sp>
        <p:nvSpPr>
          <p:cNvPr id="3" name="Subtitle 2"/>
          <p:cNvSpPr>
            <a:spLocks noGrp="1"/>
          </p:cNvSpPr>
          <p:nvPr>
            <p:ph type="subTitle" idx="1"/>
          </p:nvPr>
        </p:nvSpPr>
        <p:spPr>
          <a:xfrm>
            <a:off x="304800" y="1066800"/>
            <a:ext cx="8534400" cy="5638800"/>
          </a:xfrm>
        </p:spPr>
        <p:txBody>
          <a:bodyPr>
            <a:normAutofit/>
          </a:bodyPr>
          <a:lstStyle/>
          <a:p>
            <a:pPr algn="l">
              <a:buFont typeface="Arial" pitchFamily="34" charset="0"/>
              <a:buChar char="•"/>
            </a:pPr>
            <a:r>
              <a:rPr lang="en-US" dirty="0" smtClean="0"/>
              <a:t>Surfaces in PECs require disinfecting more frequently. </a:t>
            </a:r>
          </a:p>
          <a:p>
            <a:pPr algn="l">
              <a:buFont typeface="Arial" pitchFamily="34" charset="0"/>
              <a:buChar char="•"/>
            </a:pPr>
            <a:r>
              <a:rPr lang="en-US" dirty="0" smtClean="0"/>
              <a:t>Items </a:t>
            </a:r>
            <a:r>
              <a:rPr lang="en-US" b="1" i="1" u="sng" dirty="0" smtClean="0"/>
              <a:t>SHALL</a:t>
            </a:r>
            <a:r>
              <a:rPr lang="en-US" dirty="0" smtClean="0"/>
              <a:t> be removed from all areas to be cleaned.</a:t>
            </a:r>
          </a:p>
          <a:p>
            <a:pPr algn="l">
              <a:buFont typeface="Arial" pitchFamily="34" charset="0"/>
              <a:buChar char="•"/>
            </a:pPr>
            <a:r>
              <a:rPr lang="en-US" dirty="0" smtClean="0"/>
              <a:t>Utilize lint-free or non-shedding wipes with 70% IPA.</a:t>
            </a:r>
          </a:p>
          <a:p>
            <a:pPr algn="l"/>
            <a:endParaRPr lang="en-US" dirty="0" smtClean="0"/>
          </a:p>
          <a:p>
            <a:pPr algn="l">
              <a:buFont typeface="Arial" pitchFamily="34" charset="0"/>
              <a:buChar char="•"/>
            </a:pPr>
            <a:endParaRPr lang="en-US" dirty="0" smtClean="0"/>
          </a:p>
          <a:p>
            <a:pPr algn="l">
              <a:buFont typeface="Arial" pitchFamily="34" charset="0"/>
              <a:buChar char="•"/>
            </a:pPr>
            <a:endParaRPr lang="en-US" dirty="0" smtClean="0"/>
          </a:p>
        </p:txBody>
      </p:sp>
      <p:pic>
        <p:nvPicPr>
          <p:cNvPr id="6" name="Picture 5" descr="4672448.jpg"/>
          <p:cNvPicPr>
            <a:picLocks noChangeAspect="1"/>
          </p:cNvPicPr>
          <p:nvPr/>
        </p:nvPicPr>
        <p:blipFill>
          <a:blip r:embed="rId3" cstate="print"/>
          <a:stretch>
            <a:fillRect/>
          </a:stretch>
        </p:blipFill>
        <p:spPr>
          <a:xfrm>
            <a:off x="381000" y="3581400"/>
            <a:ext cx="2438400" cy="2667000"/>
          </a:xfrm>
          <a:prstGeom prst="rect">
            <a:avLst/>
          </a:prstGeom>
        </p:spPr>
      </p:pic>
      <p:pic>
        <p:nvPicPr>
          <p:cNvPr id="7" name="Picture 6" descr="ps-911.jpg"/>
          <p:cNvPicPr>
            <a:picLocks noChangeAspect="1"/>
          </p:cNvPicPr>
          <p:nvPr/>
        </p:nvPicPr>
        <p:blipFill>
          <a:blip r:embed="rId4" cstate="print"/>
          <a:stretch>
            <a:fillRect/>
          </a:stretch>
        </p:blipFill>
        <p:spPr>
          <a:xfrm>
            <a:off x="2895600" y="3352800"/>
            <a:ext cx="3657600" cy="3200400"/>
          </a:xfrm>
          <a:prstGeom prst="rect">
            <a:avLst/>
          </a:prstGeom>
        </p:spPr>
      </p:pic>
      <p:pic>
        <p:nvPicPr>
          <p:cNvPr id="8" name="Picture 7" descr="TX167.jpg"/>
          <p:cNvPicPr>
            <a:picLocks noChangeAspect="1"/>
          </p:cNvPicPr>
          <p:nvPr/>
        </p:nvPicPr>
        <p:blipFill>
          <a:blip r:embed="rId5" cstate="print"/>
          <a:stretch>
            <a:fillRect/>
          </a:stretch>
        </p:blipFill>
        <p:spPr>
          <a:xfrm>
            <a:off x="6629400" y="3581400"/>
            <a:ext cx="2209800" cy="2590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So, Do I Need to Comply?</a:t>
            </a:r>
            <a:endParaRPr lang="en-US" sz="4000" dirty="0"/>
          </a:p>
        </p:txBody>
      </p:sp>
      <p:sp>
        <p:nvSpPr>
          <p:cNvPr id="3" name="Subtitle 2"/>
          <p:cNvSpPr>
            <a:spLocks noGrp="1"/>
          </p:cNvSpPr>
          <p:nvPr>
            <p:ph type="subTitle" idx="1"/>
          </p:nvPr>
        </p:nvSpPr>
        <p:spPr>
          <a:xfrm>
            <a:off x="304800" y="1066800"/>
            <a:ext cx="8534400" cy="5638800"/>
          </a:xfrm>
        </p:spPr>
        <p:txBody>
          <a:bodyPr>
            <a:normAutofit/>
          </a:bodyPr>
          <a:lstStyle/>
          <a:p>
            <a:pPr algn="l"/>
            <a:endParaRPr lang="en-US" dirty="0" smtClean="0"/>
          </a:p>
          <a:p>
            <a:pPr algn="l">
              <a:buFont typeface="Arial" pitchFamily="34" charset="0"/>
              <a:buChar char="•"/>
            </a:pPr>
            <a:endParaRPr lang="en-US" dirty="0" smtClean="0"/>
          </a:p>
          <a:p>
            <a:pPr algn="l">
              <a:buFont typeface="Arial" pitchFamily="34" charset="0"/>
              <a:buChar char="•"/>
            </a:pPr>
            <a:endParaRPr lang="en-US" dirty="0" smtClean="0"/>
          </a:p>
        </p:txBody>
      </p:sp>
      <p:pic>
        <p:nvPicPr>
          <p:cNvPr id="1028" name="Picture 4"/>
          <p:cNvPicPr>
            <a:picLocks noChangeAspect="1" noChangeArrowheads="1"/>
          </p:cNvPicPr>
          <p:nvPr/>
        </p:nvPicPr>
        <p:blipFill>
          <a:blip r:embed="rId3" cstate="print"/>
          <a:srcRect/>
          <a:stretch>
            <a:fillRect/>
          </a:stretch>
        </p:blipFill>
        <p:spPr bwMode="auto">
          <a:xfrm>
            <a:off x="1600199" y="1143000"/>
            <a:ext cx="5867401" cy="25908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1600199" y="3733800"/>
            <a:ext cx="5867401" cy="2743200"/>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20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So, Do I Need to Comply?(cont.)</a:t>
            </a:r>
            <a:endParaRPr lang="en-US" sz="4000" dirty="0"/>
          </a:p>
        </p:txBody>
      </p:sp>
      <p:sp>
        <p:nvSpPr>
          <p:cNvPr id="3" name="Subtitle 2"/>
          <p:cNvSpPr>
            <a:spLocks noGrp="1"/>
          </p:cNvSpPr>
          <p:nvPr>
            <p:ph type="subTitle" idx="1"/>
          </p:nvPr>
        </p:nvSpPr>
        <p:spPr>
          <a:xfrm>
            <a:off x="304800" y="1066800"/>
            <a:ext cx="8534400" cy="5638800"/>
          </a:xfrm>
        </p:spPr>
        <p:txBody>
          <a:bodyPr>
            <a:normAutofit/>
          </a:bodyPr>
          <a:lstStyle/>
          <a:p>
            <a:pPr algn="l"/>
            <a:endParaRPr lang="en-US" dirty="0" smtClean="0"/>
          </a:p>
          <a:p>
            <a:pPr algn="l">
              <a:buFont typeface="Arial" pitchFamily="34" charset="0"/>
              <a:buChar char="•"/>
            </a:pPr>
            <a:endParaRPr lang="en-US" dirty="0" smtClean="0"/>
          </a:p>
          <a:p>
            <a:pPr algn="l">
              <a:buFont typeface="Arial" pitchFamily="34" charset="0"/>
              <a:buChar char="•"/>
            </a:pPr>
            <a:endParaRPr lang="en-US" dirty="0" smtClean="0"/>
          </a:p>
        </p:txBody>
      </p:sp>
      <p:pic>
        <p:nvPicPr>
          <p:cNvPr id="2050" name="Picture 2"/>
          <p:cNvPicPr>
            <a:picLocks noChangeAspect="1" noChangeArrowheads="1"/>
          </p:cNvPicPr>
          <p:nvPr/>
        </p:nvPicPr>
        <p:blipFill>
          <a:blip r:embed="rId3" cstate="print"/>
          <a:srcRect/>
          <a:stretch>
            <a:fillRect/>
          </a:stretch>
        </p:blipFill>
        <p:spPr bwMode="auto">
          <a:xfrm>
            <a:off x="762000" y="1604963"/>
            <a:ext cx="7772400" cy="45672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So, Do I Need to Comply?(cont.)</a:t>
            </a:r>
            <a:endParaRPr lang="en-US" sz="4000" dirty="0"/>
          </a:p>
        </p:txBody>
      </p:sp>
      <p:sp>
        <p:nvSpPr>
          <p:cNvPr id="3" name="Subtitle 2"/>
          <p:cNvSpPr>
            <a:spLocks noGrp="1"/>
          </p:cNvSpPr>
          <p:nvPr>
            <p:ph type="subTitle" idx="1"/>
          </p:nvPr>
        </p:nvSpPr>
        <p:spPr>
          <a:xfrm>
            <a:off x="304800" y="1066800"/>
            <a:ext cx="8534400" cy="5638800"/>
          </a:xfrm>
        </p:spPr>
        <p:txBody>
          <a:bodyPr>
            <a:normAutofit/>
          </a:bodyPr>
          <a:lstStyle/>
          <a:p>
            <a:pPr algn="l"/>
            <a:endParaRPr lang="en-US" dirty="0" smtClean="0"/>
          </a:p>
          <a:p>
            <a:pPr algn="l">
              <a:buFont typeface="Arial" pitchFamily="34" charset="0"/>
              <a:buChar char="•"/>
            </a:pPr>
            <a:endParaRPr lang="en-US" dirty="0" smtClean="0"/>
          </a:p>
          <a:p>
            <a:pPr algn="l">
              <a:buFont typeface="Arial" pitchFamily="34" charset="0"/>
              <a:buChar char="•"/>
            </a:pPr>
            <a:endParaRPr lang="en-US" dirty="0" smtClean="0"/>
          </a:p>
        </p:txBody>
      </p:sp>
      <p:pic>
        <p:nvPicPr>
          <p:cNvPr id="3074" name="Picture 2"/>
          <p:cNvPicPr>
            <a:picLocks noChangeAspect="1" noChangeArrowheads="1"/>
          </p:cNvPicPr>
          <p:nvPr/>
        </p:nvPicPr>
        <p:blipFill>
          <a:blip r:embed="rId3" cstate="print"/>
          <a:srcRect/>
          <a:stretch>
            <a:fillRect/>
          </a:stretch>
        </p:blipFill>
        <p:spPr bwMode="auto">
          <a:xfrm>
            <a:off x="914400" y="1590675"/>
            <a:ext cx="7391399" cy="450532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So, Do I Need to Comply?(cont.)</a:t>
            </a:r>
            <a:endParaRPr lang="en-US" sz="4000" dirty="0"/>
          </a:p>
        </p:txBody>
      </p:sp>
      <p:sp>
        <p:nvSpPr>
          <p:cNvPr id="3" name="Subtitle 2"/>
          <p:cNvSpPr>
            <a:spLocks noGrp="1"/>
          </p:cNvSpPr>
          <p:nvPr>
            <p:ph type="subTitle" idx="1"/>
          </p:nvPr>
        </p:nvSpPr>
        <p:spPr>
          <a:xfrm>
            <a:off x="304800" y="1066800"/>
            <a:ext cx="8534400" cy="5638800"/>
          </a:xfrm>
        </p:spPr>
        <p:txBody>
          <a:bodyPr>
            <a:normAutofit/>
          </a:bodyPr>
          <a:lstStyle/>
          <a:p>
            <a:pPr algn="l"/>
            <a:endParaRPr lang="en-US" dirty="0" smtClean="0"/>
          </a:p>
          <a:p>
            <a:pPr algn="l">
              <a:buFont typeface="Arial" pitchFamily="34" charset="0"/>
              <a:buChar char="•"/>
            </a:pPr>
            <a:endParaRPr lang="en-US" dirty="0" smtClean="0"/>
          </a:p>
          <a:p>
            <a:pPr algn="l">
              <a:buFont typeface="Arial" pitchFamily="34" charset="0"/>
              <a:buChar char="•"/>
            </a:pPr>
            <a:endParaRPr lang="en-US" dirty="0" smtClean="0"/>
          </a:p>
        </p:txBody>
      </p:sp>
      <p:pic>
        <p:nvPicPr>
          <p:cNvPr id="4098" name="Picture 2"/>
          <p:cNvPicPr>
            <a:picLocks noChangeAspect="1" noChangeArrowheads="1"/>
          </p:cNvPicPr>
          <p:nvPr/>
        </p:nvPicPr>
        <p:blipFill>
          <a:blip r:embed="rId3" cstate="print"/>
          <a:srcRect/>
          <a:stretch>
            <a:fillRect/>
          </a:stretch>
        </p:blipFill>
        <p:spPr bwMode="auto">
          <a:xfrm>
            <a:off x="914400" y="1585913"/>
            <a:ext cx="7391399" cy="44338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USP&lt;797&gt; vs. USP&lt;800&gt;</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algn="l">
              <a:buFont typeface="Arial" pitchFamily="34" charset="0"/>
              <a:buChar char="•"/>
            </a:pPr>
            <a:r>
              <a:rPr lang="en-US" dirty="0" smtClean="0"/>
              <a:t>USP&lt;800&gt; Hazardous Drugs-Handling in Healthcare Settings</a:t>
            </a:r>
          </a:p>
          <a:p>
            <a:pPr lvl="1" algn="l">
              <a:buFont typeface="Arial" pitchFamily="34" charset="0"/>
              <a:buChar char="•"/>
            </a:pPr>
            <a:r>
              <a:rPr lang="en-US" dirty="0" smtClean="0"/>
              <a:t>New chapter created to identify the requirements for receipt, storage, mixing, preparing, compounding, dispensing, and administration of hazardous drugs to protect the patient, healthcare personnel, and environment. Facility requirements that differ from general chapter &lt;797&gt; and this chapter will be harmonized. These differences include the following:</a:t>
            </a:r>
          </a:p>
          <a:p>
            <a:pPr marL="914400" lvl="1" indent="-457200" algn="l">
              <a:buClr>
                <a:schemeClr val="tx1"/>
              </a:buClr>
              <a:buFont typeface="+mj-lt"/>
              <a:buAutoNum type="arabicParenR"/>
            </a:pPr>
            <a:r>
              <a:rPr lang="en-US" dirty="0" smtClean="0"/>
              <a:t>Elimination of the current allowance of low volume compounding.</a:t>
            </a:r>
          </a:p>
          <a:p>
            <a:pPr marL="914400" lvl="1" indent="-457200" algn="l">
              <a:buClr>
                <a:schemeClr val="tx1"/>
              </a:buClr>
              <a:buFont typeface="+mj-lt"/>
              <a:buAutoNum type="arabicParenR"/>
            </a:pPr>
            <a:r>
              <a:rPr lang="en-US" dirty="0" smtClean="0"/>
              <a:t>Allowance for a Containment Segregated Compounding Area, a separate, negative pressure room with at least 12 ACPH for use with compounding HDs. Low- and medium-risk HD CSP may be prepared in a BSC located in a C-SCA, provided the BUD of the CSP does not exceed 12 hours.</a:t>
            </a:r>
          </a:p>
          <a:p>
            <a:pPr lvl="1" algn="l"/>
            <a:endParaRPr lang="en-US" dirty="0" smtClean="0"/>
          </a:p>
          <a:p>
            <a:pPr lvl="1" algn="l">
              <a:buFont typeface="Arial" pitchFamily="34" charset="0"/>
              <a:buChar char="•"/>
            </a:pPr>
            <a:endParaRPr lang="en-US" dirty="0" smtClean="0"/>
          </a:p>
          <a:p>
            <a:pPr lvl="1" algn="l">
              <a:buFont typeface="Arial" pitchFamily="34" charset="0"/>
              <a:buChar char="•"/>
            </a:pPr>
            <a:endParaRPr lang="en-US" dirty="0" smtClean="0"/>
          </a:p>
          <a:p>
            <a:pPr algn="l">
              <a:buFont typeface="Arial" pitchFamily="34" charset="0"/>
              <a:buChar cha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USP&lt;797&gt; vs. USP&lt;800&gt;(cont.)</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lvl="1" algn="l"/>
            <a:endParaRPr lang="en-US" dirty="0" smtClean="0"/>
          </a:p>
          <a:p>
            <a:pPr lvl="1" algn="l">
              <a:buFont typeface="Arial" pitchFamily="34" charset="0"/>
              <a:buChar char="•"/>
            </a:pPr>
            <a:endParaRPr lang="en-US" dirty="0" smtClean="0"/>
          </a:p>
          <a:p>
            <a:pPr lvl="1" algn="l">
              <a:buFont typeface="Arial" pitchFamily="34" charset="0"/>
              <a:buChar char="•"/>
            </a:pPr>
            <a:endParaRPr lang="en-US" dirty="0" smtClean="0"/>
          </a:p>
          <a:p>
            <a:pPr algn="l">
              <a:buFont typeface="Arial" pitchFamily="34" charset="0"/>
              <a:buChar char="•"/>
            </a:pPr>
            <a:endParaRPr lang="en-US" dirty="0"/>
          </a:p>
        </p:txBody>
      </p:sp>
      <p:pic>
        <p:nvPicPr>
          <p:cNvPr id="4" name="Picture 3" descr="ppp_1406_usp800_table1.png"/>
          <p:cNvPicPr>
            <a:picLocks noChangeAspect="1"/>
          </p:cNvPicPr>
          <p:nvPr/>
        </p:nvPicPr>
        <p:blipFill>
          <a:blip r:embed="rId3" cstate="print"/>
          <a:stretch>
            <a:fillRect/>
          </a:stretch>
        </p:blipFill>
        <p:spPr>
          <a:xfrm>
            <a:off x="609600" y="1143000"/>
            <a:ext cx="8001000" cy="548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fontScale="90000"/>
          </a:bodyPr>
          <a:lstStyle/>
          <a:p>
            <a:pPr algn="ctr"/>
            <a:r>
              <a:rPr lang="en-US" sz="4000" dirty="0" smtClean="0"/>
              <a:t>United States Pharmacopeia (USP)</a:t>
            </a:r>
            <a:br>
              <a:rPr lang="en-US" sz="4000" dirty="0" smtClean="0"/>
            </a:br>
            <a:r>
              <a:rPr lang="en-US" sz="4000" dirty="0" smtClean="0"/>
              <a:t>What is it?</a:t>
            </a:r>
            <a:endParaRPr lang="en-US" sz="4000" dirty="0"/>
          </a:p>
        </p:txBody>
      </p:sp>
      <p:sp>
        <p:nvSpPr>
          <p:cNvPr id="3" name="Subtitle 2"/>
          <p:cNvSpPr>
            <a:spLocks noGrp="1"/>
          </p:cNvSpPr>
          <p:nvPr>
            <p:ph type="subTitle" idx="1"/>
          </p:nvPr>
        </p:nvSpPr>
        <p:spPr>
          <a:xfrm>
            <a:off x="533400" y="1066800"/>
            <a:ext cx="7854696" cy="5638800"/>
          </a:xfrm>
        </p:spPr>
        <p:txBody>
          <a:bodyPr/>
          <a:lstStyle/>
          <a:p>
            <a:pPr algn="l">
              <a:buFont typeface="Arial" pitchFamily="34" charset="0"/>
              <a:buChar char="•"/>
            </a:pPr>
            <a:r>
              <a:rPr lang="en-US" dirty="0" smtClean="0"/>
              <a:t>The United States Pharmacopeia (USP) is a non-governmental, official public standards-setting authority for prescription and over-the-counter medicines and other healthcare products manufactured or sold in the US.</a:t>
            </a:r>
          </a:p>
          <a:p>
            <a:pPr algn="l">
              <a:buFont typeface="Arial" pitchFamily="34" charset="0"/>
              <a:buChar char="•"/>
            </a:pPr>
            <a:r>
              <a:rPr lang="en-US" dirty="0" smtClean="0"/>
              <a:t>USP sets standards for the quality, purity, strength, and consistency of these products—critical to the public health.</a:t>
            </a:r>
          </a:p>
          <a:p>
            <a:pPr algn="l">
              <a:buFont typeface="Arial" pitchFamily="34" charset="0"/>
              <a:buChar char="•"/>
            </a:pPr>
            <a:r>
              <a:rPr lang="en-US" dirty="0" smtClean="0"/>
              <a:t>The 1938 Food, Drug, and Cosmetic Act designated the USP as official compendia for drugs marketed in the U.S. and assigned the FDA legal authority to enforce the standards.</a:t>
            </a:r>
          </a:p>
          <a:p>
            <a:pPr algn="l"/>
            <a:endParaRPr lang="en-US" dirty="0" smtClean="0"/>
          </a:p>
          <a:p>
            <a:pPr algn="l">
              <a:buFont typeface="Arial" pitchFamily="34" charset="0"/>
              <a:buChar cha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Conclusion</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algn="l">
              <a:buFont typeface="Arial" pitchFamily="34" charset="0"/>
              <a:buChar char="•"/>
            </a:pPr>
            <a:r>
              <a:rPr lang="en-US" dirty="0" smtClean="0"/>
              <a:t>Do we have the proper PECs and PPEs in place?</a:t>
            </a:r>
          </a:p>
          <a:p>
            <a:pPr algn="l">
              <a:buFont typeface="Arial" pitchFamily="34" charset="0"/>
              <a:buChar char="•"/>
            </a:pPr>
            <a:r>
              <a:rPr lang="en-US" dirty="0" smtClean="0"/>
              <a:t>Are we utilizing the correct test procedures?</a:t>
            </a:r>
          </a:p>
          <a:p>
            <a:pPr algn="l">
              <a:buFont typeface="Arial" pitchFamily="34" charset="0"/>
              <a:buChar char="•"/>
            </a:pPr>
            <a:r>
              <a:rPr lang="en-US" dirty="0" smtClean="0"/>
              <a:t>Is patient safety in jeopardy? Technician safety?</a:t>
            </a:r>
          </a:p>
          <a:p>
            <a:pPr algn="l">
              <a:buFont typeface="Arial" pitchFamily="34" charset="0"/>
              <a:buChar char="•"/>
            </a:pPr>
            <a:r>
              <a:rPr lang="en-US" dirty="0" smtClean="0"/>
              <a:t>How are our cleaning procedures? </a:t>
            </a:r>
          </a:p>
          <a:p>
            <a:pPr algn="l">
              <a:buFont typeface="Arial" pitchFamily="34" charset="0"/>
              <a:buChar char="•"/>
            </a:pPr>
            <a:r>
              <a:rPr lang="en-US" dirty="0" smtClean="0"/>
              <a:t>Do we have SOPs in place?</a:t>
            </a:r>
          </a:p>
          <a:p>
            <a:pPr algn="l"/>
            <a:endParaRPr lang="en-US" dirty="0" smtClean="0"/>
          </a:p>
          <a:p>
            <a:pPr algn="l"/>
            <a:endParaRPr lang="en-US" dirty="0" smtClean="0"/>
          </a:p>
          <a:p>
            <a:pPr algn="l">
              <a:buFont typeface="Arial" pitchFamily="34" charset="0"/>
              <a:buChar char="•"/>
            </a:pPr>
            <a:endParaRPr lang="en-US" dirty="0" smtClean="0"/>
          </a:p>
          <a:p>
            <a:pPr algn="l"/>
            <a:endParaRPr lang="en-US" dirty="0" smtClean="0"/>
          </a:p>
          <a:p>
            <a:pPr algn="l"/>
            <a:r>
              <a:rPr lang="en-US" dirty="0" smtClean="0"/>
              <a:t>https://www.youtube.com/watch?v=UgTYIswJ9i8#action	</a:t>
            </a:r>
          </a:p>
          <a:p>
            <a:pPr algn="l"/>
            <a:endParaRPr lang="en-US" dirty="0" smtClean="0"/>
          </a:p>
          <a:p>
            <a:pPr marL="971550" lvl="1" indent="-514350" algn="l">
              <a:buFont typeface="+mj-lt"/>
              <a:buAutoNum type="arabicPeriod"/>
            </a:pPr>
            <a:endParaRPr lang="en-US" dirty="0" smtClean="0"/>
          </a:p>
          <a:p>
            <a:pPr lvl="1" algn="l">
              <a:buFont typeface="Arial" pitchFamily="34" charset="0"/>
              <a:buChar char="•"/>
            </a:pPr>
            <a:endParaRPr lang="en-US" dirty="0" smtClean="0"/>
          </a:p>
          <a:p>
            <a:pPr algn="l">
              <a:buFont typeface="Arial" pitchFamily="34" charset="0"/>
              <a:buChar cha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Abbreviations  &amp; Acronyms</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algn="l"/>
            <a:r>
              <a:rPr lang="en-US" dirty="0" smtClean="0"/>
              <a:t>ACPH		air changes per hour</a:t>
            </a:r>
          </a:p>
          <a:p>
            <a:pPr algn="l"/>
            <a:r>
              <a:rPr lang="en-US" dirty="0" smtClean="0"/>
              <a:t>BSC		biological safety cabinet</a:t>
            </a:r>
          </a:p>
          <a:p>
            <a:pPr algn="l"/>
            <a:r>
              <a:rPr lang="en-US" dirty="0" smtClean="0"/>
              <a:t>BUD		beyond-use date</a:t>
            </a:r>
          </a:p>
          <a:p>
            <a:pPr algn="l"/>
            <a:r>
              <a:rPr lang="en-US" dirty="0" smtClean="0"/>
              <a:t>CACI		compounding aseptic containment isolator</a:t>
            </a:r>
          </a:p>
          <a:p>
            <a:pPr algn="l"/>
            <a:r>
              <a:rPr lang="en-US" dirty="0" smtClean="0"/>
              <a:t>CFU		colony-forming unit</a:t>
            </a:r>
          </a:p>
          <a:p>
            <a:pPr algn="l"/>
            <a:r>
              <a:rPr lang="en-US" dirty="0" smtClean="0"/>
              <a:t>CSP		compounded sterile preparation</a:t>
            </a:r>
          </a:p>
          <a:p>
            <a:pPr algn="l"/>
            <a:r>
              <a:rPr lang="en-US" dirty="0" smtClean="0"/>
              <a:t>CSTD		closed-system vial-transfer device</a:t>
            </a:r>
          </a:p>
          <a:p>
            <a:pPr algn="l"/>
            <a:r>
              <a:rPr lang="en-US" dirty="0" smtClean="0"/>
              <a:t>FDA		food and drug administration</a:t>
            </a:r>
            <a:br>
              <a:rPr lang="en-US" dirty="0" smtClean="0"/>
            </a:br>
            <a:r>
              <a:rPr lang="en-US" dirty="0" smtClean="0"/>
              <a:t>HD		hazardous drug</a:t>
            </a:r>
          </a:p>
          <a:p>
            <a:pPr algn="l"/>
            <a:r>
              <a:rPr lang="en-US" dirty="0" smtClean="0"/>
              <a:t>IPA		isopropyl alcohol</a:t>
            </a:r>
          </a:p>
          <a:p>
            <a:pPr algn="l"/>
            <a:r>
              <a:rPr lang="en-US" dirty="0" smtClean="0"/>
              <a:t>PEC		primary engineering control</a:t>
            </a:r>
          </a:p>
          <a:p>
            <a:pPr algn="l"/>
            <a:r>
              <a:rPr lang="en-US" dirty="0" smtClean="0"/>
              <a:t>PPE		personnel protective equipment</a:t>
            </a:r>
          </a:p>
          <a:p>
            <a:pPr algn="l"/>
            <a:endParaRPr lang="en-US" dirty="0" smtClean="0"/>
          </a:p>
          <a:p>
            <a:pPr algn="l"/>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Questions</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algn="l"/>
            <a:endParaRPr lang="en-US" dirty="0" smtClean="0"/>
          </a:p>
          <a:p>
            <a:pPr algn="l"/>
            <a:endParaRPr lang="en-US" dirty="0" smtClean="0"/>
          </a:p>
        </p:txBody>
      </p:sp>
      <p:pic>
        <p:nvPicPr>
          <p:cNvPr id="5" name="Picture 4" descr="question_man.png"/>
          <p:cNvPicPr>
            <a:picLocks noChangeAspect="1"/>
          </p:cNvPicPr>
          <p:nvPr/>
        </p:nvPicPr>
        <p:blipFill>
          <a:blip r:embed="rId3" cstate="print"/>
          <a:stretch>
            <a:fillRect/>
          </a:stretch>
        </p:blipFill>
        <p:spPr>
          <a:xfrm>
            <a:off x="2362200" y="2057400"/>
            <a:ext cx="4648200" cy="3276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Websites</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algn="l">
              <a:buFont typeface="Arial" pitchFamily="34" charset="0"/>
              <a:buChar char="•"/>
            </a:pPr>
            <a:r>
              <a:rPr lang="en-US" dirty="0" smtClean="0">
                <a:hlinkClick r:id="rId3"/>
              </a:rPr>
              <a:t>http://www.cdc.gov/niosh/topics/hazdrug/</a:t>
            </a:r>
            <a:endParaRPr lang="en-US" dirty="0" smtClean="0"/>
          </a:p>
          <a:p>
            <a:pPr algn="l">
              <a:buFont typeface="Arial" pitchFamily="34" charset="0"/>
              <a:buChar char="•"/>
            </a:pPr>
            <a:r>
              <a:rPr lang="en-US" dirty="0" smtClean="0"/>
              <a:t>http://www.cdc.gov/niosh/docs/2014-138/pdfs/2014-138.pdf</a:t>
            </a:r>
          </a:p>
          <a:p>
            <a:pPr algn="l">
              <a:buFont typeface="Arial" pitchFamily="34" charset="0"/>
              <a:buChar char="•"/>
            </a:pPr>
            <a:r>
              <a:rPr lang="en-US" dirty="0" smtClean="0">
                <a:hlinkClick r:id="rId4"/>
              </a:rPr>
              <a:t>https://www.osha.gov/SLTC/hazardousdrugs/</a:t>
            </a:r>
            <a:endParaRPr lang="en-US" dirty="0" smtClean="0"/>
          </a:p>
          <a:p>
            <a:pPr algn="l">
              <a:buFont typeface="Arial" pitchFamily="34" charset="0"/>
              <a:buChar char="•"/>
            </a:pPr>
            <a:r>
              <a:rPr lang="en-US" dirty="0" smtClean="0">
                <a:hlinkClick r:id="rId5"/>
              </a:rPr>
              <a:t>http://www.usp.org</a:t>
            </a:r>
            <a:endParaRPr lang="en-US" dirty="0" smtClean="0"/>
          </a:p>
          <a:p>
            <a:pPr algn="l">
              <a:buFont typeface="Arial" pitchFamily="34" charset="0"/>
              <a:buChar char="•"/>
            </a:pPr>
            <a:r>
              <a:rPr lang="en-US" dirty="0" smtClean="0"/>
              <a:t>http://www.usp.org/sites/default/files/usp_pdf/EN/m7808.pdf</a:t>
            </a:r>
          </a:p>
          <a:p>
            <a:pPr algn="l">
              <a:buFont typeface="Arial" pitchFamily="34" charset="0"/>
              <a:buChar char="•"/>
            </a:pPr>
            <a:r>
              <a:rPr lang="en-US" dirty="0" smtClean="0">
                <a:hlinkClick r:id="rId6"/>
              </a:rPr>
              <a:t>http://www.cetainternational.org/</a:t>
            </a:r>
            <a:endParaRPr lang="en-US" dirty="0" smtClean="0"/>
          </a:p>
          <a:p>
            <a:pPr algn="l">
              <a:buFont typeface="Arial" pitchFamily="34" charset="0"/>
              <a:buChar char="•"/>
            </a:pPr>
            <a:r>
              <a:rPr lang="en-US" dirty="0" smtClean="0">
                <a:hlinkClick r:id="rId7"/>
              </a:rPr>
              <a:t>http://www.nsf.org/services/by-industry/pharma-biotech/biosafety-cabinetry/</a:t>
            </a:r>
            <a:endParaRPr lang="en-US" dirty="0" smtClean="0"/>
          </a:p>
          <a:p>
            <a:pPr algn="l">
              <a:buFont typeface="Arial" pitchFamily="34" charset="0"/>
              <a:buChar char="•"/>
            </a:pPr>
            <a:endParaRPr lang="en-US" dirty="0" smtClean="0"/>
          </a:p>
          <a:p>
            <a:pPr algn="l">
              <a:buFont typeface="Arial" pitchFamily="34" charset="0"/>
              <a:buChar char="•"/>
            </a:pPr>
            <a:endParaRPr lang="en-US" dirty="0" smtClean="0"/>
          </a:p>
          <a:p>
            <a:pPr algn="l">
              <a:buFont typeface="Arial" pitchFamily="34" charset="0"/>
              <a:buChar char="•"/>
            </a:pPr>
            <a:endParaRPr lang="en-US" dirty="0" smtClean="0"/>
          </a:p>
          <a:p>
            <a:pPr algn="l">
              <a:buFont typeface="Arial" pitchFamily="34" charset="0"/>
              <a:buChar char="•"/>
            </a:pPr>
            <a:endParaRPr lang="en-US" dirty="0" smtClean="0"/>
          </a:p>
          <a:p>
            <a:pPr algn="l">
              <a:buFont typeface="Arial" pitchFamily="34" charset="0"/>
              <a:buChar cha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Acknowledgements</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algn="l">
              <a:buFont typeface="Arial" pitchFamily="34" charset="0"/>
              <a:buChar char="•"/>
            </a:pPr>
            <a:endParaRPr lang="en-US" dirty="0" smtClean="0"/>
          </a:p>
          <a:p>
            <a:pPr algn="l">
              <a:buFont typeface="Arial" pitchFamily="34" charset="0"/>
              <a:buChar char="•"/>
            </a:pPr>
            <a:r>
              <a:rPr lang="en-US" dirty="0" smtClean="0"/>
              <a:t>Quotes from </a:t>
            </a:r>
            <a:r>
              <a:rPr lang="en-US" b="1" i="1" dirty="0" smtClean="0"/>
              <a:t>USP</a:t>
            </a:r>
            <a:r>
              <a:rPr lang="en-US" dirty="0" smtClean="0"/>
              <a:t> are copyrighted information owned by </a:t>
            </a:r>
            <a:r>
              <a:rPr lang="en-US" b="1" i="1" dirty="0" smtClean="0"/>
              <a:t>USP.</a:t>
            </a:r>
          </a:p>
          <a:p>
            <a:pPr algn="l">
              <a:buFont typeface="Arial" pitchFamily="34" charset="0"/>
              <a:buChar char="•"/>
            </a:pPr>
            <a:endParaRPr lang="en-US" b="1" i="1" dirty="0" smtClean="0"/>
          </a:p>
          <a:p>
            <a:pPr algn="l">
              <a:buFont typeface="Arial" pitchFamily="34" charset="0"/>
              <a:buChar cha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References</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algn="l">
              <a:buFont typeface="Arial" pitchFamily="34" charset="0"/>
              <a:buChar char="•"/>
            </a:pPr>
            <a:r>
              <a:rPr lang="en-US" dirty="0" smtClean="0"/>
              <a:t>Current U.S. Pharmacopeia &lt;797&gt;</a:t>
            </a:r>
          </a:p>
          <a:p>
            <a:pPr algn="l">
              <a:buFont typeface="Arial" pitchFamily="34" charset="0"/>
              <a:buChar char="•"/>
            </a:pPr>
            <a:r>
              <a:rPr lang="en-US" dirty="0" smtClean="0"/>
              <a:t>Briefing of U.S. Pharmacopeia &lt;800&gt;</a:t>
            </a:r>
          </a:p>
          <a:p>
            <a:pPr algn="l">
              <a:buFont typeface="Arial" pitchFamily="34" charset="0"/>
              <a:buChar char="•"/>
            </a:pPr>
            <a:r>
              <a:rPr lang="en-US" dirty="0" smtClean="0"/>
              <a:t>Controlled Environment Testing Association Compounding Aseptic Guidelines</a:t>
            </a:r>
          </a:p>
          <a:p>
            <a:pPr algn="l">
              <a:buFont typeface="Arial" pitchFamily="34" charset="0"/>
              <a:buChar char="•"/>
            </a:pPr>
            <a:endParaRPr lang="en-US" dirty="0" smtClean="0"/>
          </a:p>
          <a:p>
            <a:pPr algn="l">
              <a:buFont typeface="Arial" pitchFamily="34" charset="0"/>
              <a:buChar char="•"/>
            </a:pPr>
            <a:endParaRPr lang="en-US" b="1" i="1" dirty="0" smtClean="0"/>
          </a:p>
          <a:p>
            <a:pPr algn="l">
              <a:buFont typeface="Arial" pitchFamily="34" charset="0"/>
              <a:buChar char="•"/>
            </a:pPr>
            <a:endParaRPr lang="en-US" b="1" i="1" dirty="0" smtClean="0"/>
          </a:p>
          <a:p>
            <a:pPr algn="l">
              <a:buFont typeface="Arial" pitchFamily="34" charset="0"/>
              <a:buChar cha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Contact Information</a:t>
            </a:r>
            <a:endParaRPr lang="en-US" sz="4000" dirty="0"/>
          </a:p>
        </p:txBody>
      </p:sp>
      <p:sp>
        <p:nvSpPr>
          <p:cNvPr id="3" name="Subtitle 2"/>
          <p:cNvSpPr>
            <a:spLocks noGrp="1"/>
          </p:cNvSpPr>
          <p:nvPr>
            <p:ph type="subTitle" idx="1"/>
          </p:nvPr>
        </p:nvSpPr>
        <p:spPr>
          <a:xfrm>
            <a:off x="304800" y="1219200"/>
            <a:ext cx="8458200" cy="5257800"/>
          </a:xfrm>
        </p:spPr>
        <p:txBody>
          <a:bodyPr>
            <a:normAutofit/>
          </a:bodyPr>
          <a:lstStyle/>
          <a:p>
            <a:pPr algn="ctr"/>
            <a:endParaRPr lang="en-US" dirty="0" smtClean="0"/>
          </a:p>
          <a:p>
            <a:pPr algn="ctr"/>
            <a:r>
              <a:rPr lang="en-US" dirty="0" smtClean="0"/>
              <a:t>Charlie Pellegrini</a:t>
            </a:r>
          </a:p>
          <a:p>
            <a:pPr algn="ctr"/>
            <a:r>
              <a:rPr lang="en-US" dirty="0" smtClean="0"/>
              <a:t>Clean Air Director</a:t>
            </a:r>
          </a:p>
          <a:p>
            <a:pPr algn="ctr"/>
            <a:r>
              <a:rPr lang="en-US" dirty="0" smtClean="0"/>
              <a:t>Energy Plus Scientific – Division of Energy Plus Inc.</a:t>
            </a:r>
          </a:p>
          <a:p>
            <a:pPr algn="ctr"/>
            <a:r>
              <a:rPr lang="en-US" dirty="0" smtClean="0"/>
              <a:t>Harrisburg, PA</a:t>
            </a:r>
          </a:p>
          <a:p>
            <a:pPr algn="ctr"/>
            <a:r>
              <a:rPr lang="en-US" dirty="0" smtClean="0"/>
              <a:t>1-877-347-5871</a:t>
            </a:r>
          </a:p>
          <a:p>
            <a:pPr algn="ctr"/>
            <a:r>
              <a:rPr lang="en-US" dirty="0" smtClean="0"/>
              <a:t>cpellegrini@egplus.com</a:t>
            </a:r>
          </a:p>
          <a:p>
            <a:pPr algn="l"/>
            <a:endParaRPr lang="en-US" dirty="0" smtClean="0"/>
          </a:p>
        </p:txBody>
      </p:sp>
      <p:pic>
        <p:nvPicPr>
          <p:cNvPr id="6" name="Picture 5" descr="sun.jpg"/>
          <p:cNvPicPr>
            <a:picLocks noChangeAspect="1"/>
          </p:cNvPicPr>
          <p:nvPr/>
        </p:nvPicPr>
        <p:blipFill>
          <a:blip r:embed="rId3" cstate="print"/>
          <a:stretch>
            <a:fillRect/>
          </a:stretch>
        </p:blipFill>
        <p:spPr>
          <a:xfrm>
            <a:off x="3733800" y="5105400"/>
            <a:ext cx="1600200" cy="1143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What is USP Chapter 797?</a:t>
            </a:r>
            <a:endParaRPr lang="en-US" sz="4000" dirty="0"/>
          </a:p>
        </p:txBody>
      </p:sp>
      <p:sp>
        <p:nvSpPr>
          <p:cNvPr id="3" name="Subtitle 2"/>
          <p:cNvSpPr>
            <a:spLocks noGrp="1"/>
          </p:cNvSpPr>
          <p:nvPr>
            <p:ph type="subTitle" idx="1"/>
          </p:nvPr>
        </p:nvSpPr>
        <p:spPr>
          <a:xfrm>
            <a:off x="533400" y="1066800"/>
            <a:ext cx="8229600" cy="5638800"/>
          </a:xfrm>
        </p:spPr>
        <p:txBody>
          <a:bodyPr/>
          <a:lstStyle/>
          <a:p>
            <a:pPr algn="l">
              <a:buFont typeface="Arial" pitchFamily="34" charset="0"/>
              <a:buChar char="•"/>
            </a:pPr>
            <a:r>
              <a:rPr lang="en-US" dirty="0" smtClean="0"/>
              <a:t>Effective January 1, 2004, USP 797 became the first official, enforceable requirements for sterile compounding.</a:t>
            </a:r>
          </a:p>
          <a:p>
            <a:pPr algn="l">
              <a:buFont typeface="Arial" pitchFamily="34" charset="0"/>
              <a:buChar char="•"/>
            </a:pPr>
            <a:r>
              <a:rPr lang="en-US" dirty="0" smtClean="0"/>
              <a:t>It has rapidly become the US standard for compounding, transportation, and storage of compounded sterile products.</a:t>
            </a:r>
          </a:p>
          <a:p>
            <a:pPr algn="l">
              <a:buFont typeface="Arial" pitchFamily="34" charset="0"/>
              <a:buChar char="•"/>
            </a:pPr>
            <a:r>
              <a:rPr lang="en-US" dirty="0" smtClean="0"/>
              <a:t>USP Chapter 797 is about three things – (1) Control of the compounding environment. (2) Control of compounding personnel. (3) Control of the compounding process.</a:t>
            </a:r>
          </a:p>
          <a:p>
            <a:pPr algn="l">
              <a:buFont typeface="Arial" pitchFamily="34" charset="0"/>
              <a:buChar char="•"/>
            </a:pPr>
            <a:r>
              <a:rPr lang="en-US" dirty="0" smtClean="0"/>
              <a:t>Often, standards are created as the “lowest common denominator”. On the contrary, USP 797 strives for “best practice” in sterile compounding.</a:t>
            </a:r>
          </a:p>
          <a:p>
            <a:pPr algn="l">
              <a:buFont typeface="Arial" pitchFamily="34" charset="0"/>
              <a:buChar char="•"/>
            </a:pPr>
            <a:r>
              <a:rPr lang="en-US" b="1" dirty="0" smtClean="0"/>
              <a:t>The goal of USP Chapter 797 is to protect patients from harm associated with contaminated or improperly prepared sterile products.</a:t>
            </a:r>
          </a:p>
          <a:p>
            <a:pPr algn="l">
              <a:buFont typeface="Arial" pitchFamily="34" charset="0"/>
              <a:buChar char="•"/>
            </a:pPr>
            <a:endParaRPr lang="en-US" dirty="0" smtClean="0"/>
          </a:p>
          <a:p>
            <a:pPr algn="l">
              <a:buFont typeface="Arial" pitchFamily="34" charset="0"/>
              <a:buChar cha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a:bodyPr>
          <a:lstStyle/>
          <a:p>
            <a:pPr algn="ctr"/>
            <a:r>
              <a:rPr lang="en-US" sz="4000" dirty="0" smtClean="0"/>
              <a:t>Hazardous Drugs as CSPs</a:t>
            </a:r>
            <a:endParaRPr lang="en-US" sz="4000" dirty="0"/>
          </a:p>
        </p:txBody>
      </p:sp>
      <p:sp>
        <p:nvSpPr>
          <p:cNvPr id="3" name="Subtitle 2"/>
          <p:cNvSpPr>
            <a:spLocks noGrp="1"/>
          </p:cNvSpPr>
          <p:nvPr>
            <p:ph type="subTitle" idx="1"/>
          </p:nvPr>
        </p:nvSpPr>
        <p:spPr>
          <a:xfrm>
            <a:off x="533400" y="1066800"/>
            <a:ext cx="8229600" cy="5638800"/>
          </a:xfrm>
        </p:spPr>
        <p:txBody>
          <a:bodyPr>
            <a:normAutofit lnSpcReduction="10000"/>
          </a:bodyPr>
          <a:lstStyle/>
          <a:p>
            <a:pPr algn="l">
              <a:buFont typeface="Arial" pitchFamily="34" charset="0"/>
              <a:buChar char="•"/>
            </a:pPr>
            <a:r>
              <a:rPr lang="en-US" dirty="0" smtClean="0"/>
              <a:t>Occupational exposure to HD can result in:</a:t>
            </a:r>
          </a:p>
          <a:p>
            <a:pPr marL="971550" lvl="1" indent="-514350" algn="l">
              <a:buFont typeface="Courier New" pitchFamily="49" charset="0"/>
              <a:buChar char="o"/>
            </a:pPr>
            <a:r>
              <a:rPr lang="en-US" dirty="0" smtClean="0"/>
              <a:t>Acute effects, such as skin rashes</a:t>
            </a:r>
          </a:p>
          <a:p>
            <a:pPr marL="971550" lvl="1" indent="-514350" algn="l">
              <a:buFont typeface="Courier New" pitchFamily="49" charset="0"/>
              <a:buChar char="o"/>
            </a:pPr>
            <a:r>
              <a:rPr lang="en-US" dirty="0" smtClean="0"/>
              <a:t>Chronic effects, including adverse reproductive events</a:t>
            </a:r>
          </a:p>
          <a:p>
            <a:pPr marL="971550" lvl="1" indent="-514350" algn="l">
              <a:buFont typeface="Courier New" pitchFamily="49" charset="0"/>
              <a:buChar char="o"/>
            </a:pPr>
            <a:r>
              <a:rPr lang="en-US" dirty="0" smtClean="0"/>
              <a:t>Possibly cancer</a:t>
            </a:r>
          </a:p>
          <a:p>
            <a:pPr marL="971550" lvl="1" indent="-514350" algn="l"/>
            <a:endParaRPr lang="en-US" dirty="0" smtClean="0"/>
          </a:p>
          <a:p>
            <a:pPr marL="971550" lvl="1" indent="-514350" algn="l"/>
            <a:r>
              <a:rPr lang="en-US" dirty="0" smtClean="0"/>
              <a:t>Hazardous drugs </a:t>
            </a:r>
            <a:r>
              <a:rPr lang="en-US" b="1" i="1" u="sng" dirty="0" smtClean="0"/>
              <a:t>SHALL </a:t>
            </a:r>
            <a:r>
              <a:rPr lang="en-US" dirty="0" smtClean="0"/>
              <a:t>be prepared for administration only under conditions that protect the healthcare worker and other personnel in the preparation and storage areas. Hazardous drugs </a:t>
            </a:r>
            <a:r>
              <a:rPr lang="en-US" b="1" i="1" u="sng" dirty="0" smtClean="0"/>
              <a:t>SHALL</a:t>
            </a:r>
            <a:r>
              <a:rPr lang="en-US" dirty="0" smtClean="0"/>
              <a:t> be stored separately from other inventory in a manner to prevent contamination and personnel exposure.</a:t>
            </a:r>
          </a:p>
          <a:p>
            <a:pPr marL="971550" lvl="1" indent="-514350" algn="l"/>
            <a:endParaRPr lang="en-US" dirty="0" smtClean="0"/>
          </a:p>
          <a:p>
            <a:pPr marL="971550" lvl="1" indent="-514350" algn="l"/>
            <a:r>
              <a:rPr lang="en-US" b="1" i="1" u="sng" dirty="0" smtClean="0"/>
              <a:t>Note: </a:t>
            </a:r>
            <a:r>
              <a:rPr lang="en-US" dirty="0" smtClean="0"/>
              <a:t>Many hazardous drugs have vapor pressures that allow        volatilization at room temp; thus storage is preferably within an area such as a negative pressure room.  </a:t>
            </a:r>
            <a:endParaRPr lang="en-US" b="1" i="1" u="sng" dirty="0" smtClean="0"/>
          </a:p>
          <a:p>
            <a:pPr marL="971550" lvl="1" indent="-514350" algn="l">
              <a:buFont typeface="+mj-lt"/>
              <a:buAutoNum type="arabicPeriod"/>
            </a:pPr>
            <a:endParaRPr lang="en-US" dirty="0" smtClean="0"/>
          </a:p>
          <a:p>
            <a:pPr lvl="1" algn="l">
              <a:buFont typeface="Arial" pitchFamily="34" charset="0"/>
              <a:buChar char="•"/>
            </a:pPr>
            <a:endParaRPr lang="en-US" dirty="0" smtClean="0"/>
          </a:p>
          <a:p>
            <a:pPr algn="l">
              <a:buFont typeface="Arial" pitchFamily="34" charset="0"/>
              <a:buChar cha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fontScale="90000"/>
          </a:bodyPr>
          <a:lstStyle/>
          <a:p>
            <a:pPr algn="ctr"/>
            <a:r>
              <a:rPr lang="en-US" sz="4000" dirty="0" smtClean="0"/>
              <a:t>Hazardous Drugs as CSPs (cont.)</a:t>
            </a:r>
            <a:endParaRPr lang="en-US" sz="4000" dirty="0"/>
          </a:p>
        </p:txBody>
      </p:sp>
      <p:sp>
        <p:nvSpPr>
          <p:cNvPr id="3" name="Subtitle 2"/>
          <p:cNvSpPr>
            <a:spLocks noGrp="1"/>
          </p:cNvSpPr>
          <p:nvPr>
            <p:ph type="subTitle" idx="1"/>
          </p:nvPr>
        </p:nvSpPr>
        <p:spPr>
          <a:xfrm>
            <a:off x="533400" y="1066800"/>
            <a:ext cx="8229600" cy="5638800"/>
          </a:xfrm>
        </p:spPr>
        <p:txBody>
          <a:bodyPr>
            <a:normAutofit/>
          </a:bodyPr>
          <a:lstStyle/>
          <a:p>
            <a:pPr algn="l">
              <a:buFont typeface="Arial" pitchFamily="34" charset="0"/>
              <a:buChar char="•"/>
            </a:pPr>
            <a:r>
              <a:rPr lang="en-US" dirty="0" smtClean="0"/>
              <a:t>The storage area </a:t>
            </a:r>
            <a:r>
              <a:rPr lang="en-US" b="1" i="1" u="sng" dirty="0" smtClean="0"/>
              <a:t>SHOULD</a:t>
            </a:r>
            <a:r>
              <a:rPr lang="en-US" dirty="0" smtClean="0"/>
              <a:t> have sufficient general exhaust ventilation, at least 12 air changes per hour.</a:t>
            </a:r>
          </a:p>
          <a:p>
            <a:pPr algn="l"/>
            <a:endParaRPr lang="en-US" dirty="0" smtClean="0"/>
          </a:p>
          <a:p>
            <a:pPr algn="l">
              <a:buFont typeface="Arial" pitchFamily="34" charset="0"/>
              <a:buChar char="•"/>
            </a:pPr>
            <a:r>
              <a:rPr lang="en-US" dirty="0" smtClean="0"/>
              <a:t>HD </a:t>
            </a:r>
            <a:r>
              <a:rPr lang="en-US" b="1" i="1" u="sng" dirty="0" smtClean="0"/>
              <a:t>SHALL</a:t>
            </a:r>
            <a:r>
              <a:rPr lang="en-US" dirty="0" smtClean="0"/>
              <a:t> be handled with caution; using chemotherapy gloves during receiving, distribution, stocking, inventorying, preparation for administration, and disposal.</a:t>
            </a:r>
          </a:p>
          <a:p>
            <a:pPr algn="l"/>
            <a:endParaRPr lang="en-US" dirty="0" smtClean="0"/>
          </a:p>
          <a:p>
            <a:pPr algn="l">
              <a:buFont typeface="Arial" pitchFamily="34" charset="0"/>
              <a:buChar char="•"/>
            </a:pPr>
            <a:r>
              <a:rPr lang="en-US" dirty="0" smtClean="0"/>
              <a:t>Access </a:t>
            </a:r>
            <a:r>
              <a:rPr lang="en-US" b="1" i="1" u="sng" dirty="0" smtClean="0"/>
              <a:t>SHALL</a:t>
            </a:r>
            <a:r>
              <a:rPr lang="en-US" dirty="0" smtClean="0"/>
              <a:t> be limited to areas where drugs are stored and prepared to protect persons not involved in drug preparation. </a:t>
            </a:r>
          </a:p>
          <a:p>
            <a:pPr algn="l">
              <a:buFont typeface="Arial" pitchFamily="34" charset="0"/>
              <a:buChar char="•"/>
            </a:pPr>
            <a:endParaRPr lang="en-US" b="1" i="1" u="sng" dirty="0" smtClean="0"/>
          </a:p>
          <a:p>
            <a:pPr marL="971550" lvl="1" indent="-514350" algn="l">
              <a:buFont typeface="+mj-lt"/>
              <a:buAutoNum type="arabicPeriod"/>
            </a:pPr>
            <a:endParaRPr lang="en-US" dirty="0" smtClean="0"/>
          </a:p>
          <a:p>
            <a:pPr lvl="1" algn="l">
              <a:buFont typeface="Arial" pitchFamily="34" charset="0"/>
              <a:buChar char="•"/>
            </a:pPr>
            <a:endParaRPr lang="en-US" dirty="0" smtClean="0"/>
          </a:p>
          <a:p>
            <a:pPr algn="l">
              <a:buFont typeface="Arial" pitchFamily="34" charset="0"/>
              <a:buChar cha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fontScale="90000"/>
          </a:bodyPr>
          <a:lstStyle/>
          <a:p>
            <a:pPr algn="ctr"/>
            <a:r>
              <a:rPr lang="en-US" sz="4000" dirty="0" smtClean="0"/>
              <a:t>Hazardous Drugs as CSPs (cont.)</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algn="l">
              <a:buFont typeface="Arial" pitchFamily="34" charset="0"/>
              <a:buChar char="•"/>
            </a:pPr>
            <a:r>
              <a:rPr lang="en-US" dirty="0" smtClean="0"/>
              <a:t>All HD </a:t>
            </a:r>
            <a:r>
              <a:rPr lang="en-US" b="1" i="1" u="sng" dirty="0" smtClean="0"/>
              <a:t>SHALL</a:t>
            </a:r>
            <a:r>
              <a:rPr lang="en-US" dirty="0" smtClean="0"/>
              <a:t> be prepared in a BSC or a CACI.</a:t>
            </a:r>
          </a:p>
          <a:p>
            <a:pPr marL="971550" lvl="1" indent="-514350" algn="l">
              <a:buFont typeface="+mj-lt"/>
              <a:buAutoNum type="arabicPeriod"/>
            </a:pPr>
            <a:endParaRPr lang="en-US" dirty="0" smtClean="0"/>
          </a:p>
          <a:p>
            <a:pPr lvl="1" algn="l">
              <a:buFont typeface="Arial" pitchFamily="34" charset="0"/>
              <a:buChar char="•"/>
            </a:pPr>
            <a:endParaRPr lang="en-US" dirty="0" smtClean="0"/>
          </a:p>
          <a:p>
            <a:pPr algn="l">
              <a:buFont typeface="Arial" pitchFamily="34" charset="0"/>
              <a:buChar char="•"/>
            </a:pPr>
            <a:endParaRPr lang="en-US" dirty="0"/>
          </a:p>
        </p:txBody>
      </p:sp>
      <p:pic>
        <p:nvPicPr>
          <p:cNvPr id="5" name="Picture 4" descr="Phone pics 414.jpg"/>
          <p:cNvPicPr>
            <a:picLocks noChangeAspect="1"/>
          </p:cNvPicPr>
          <p:nvPr/>
        </p:nvPicPr>
        <p:blipFill>
          <a:blip r:embed="rId3" cstate="print"/>
          <a:stretch>
            <a:fillRect/>
          </a:stretch>
        </p:blipFill>
        <p:spPr>
          <a:xfrm>
            <a:off x="381000" y="1752600"/>
            <a:ext cx="3857625" cy="4800600"/>
          </a:xfrm>
          <a:prstGeom prst="rect">
            <a:avLst/>
          </a:prstGeom>
        </p:spPr>
      </p:pic>
      <p:pic>
        <p:nvPicPr>
          <p:cNvPr id="6" name="Picture 5" descr="Phone pics 412.jpg"/>
          <p:cNvPicPr>
            <a:picLocks noChangeAspect="1"/>
          </p:cNvPicPr>
          <p:nvPr/>
        </p:nvPicPr>
        <p:blipFill>
          <a:blip r:embed="rId4" cstate="print"/>
          <a:stretch>
            <a:fillRect/>
          </a:stretch>
        </p:blipFill>
        <p:spPr>
          <a:xfrm>
            <a:off x="4495800" y="1752600"/>
            <a:ext cx="4191000" cy="4800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fontScale="90000"/>
          </a:bodyPr>
          <a:lstStyle/>
          <a:p>
            <a:pPr algn="ctr"/>
            <a:r>
              <a:rPr lang="en-US" sz="4000" dirty="0" smtClean="0"/>
              <a:t>Hazardous Drugs as CSPs (cont.)</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marL="971550" lvl="1" indent="-514350" algn="l"/>
            <a:endParaRPr lang="en-US" dirty="0" smtClean="0"/>
          </a:p>
          <a:p>
            <a:pPr lvl="1" algn="l">
              <a:buFont typeface="Arial" pitchFamily="34" charset="0"/>
              <a:buChar char="•"/>
            </a:pPr>
            <a:endParaRPr lang="en-US" dirty="0" smtClean="0"/>
          </a:p>
          <a:p>
            <a:pPr algn="l">
              <a:buFont typeface="Arial" pitchFamily="34" charset="0"/>
              <a:buChar char="•"/>
            </a:pPr>
            <a:endParaRPr lang="en-US" dirty="0"/>
          </a:p>
        </p:txBody>
      </p:sp>
      <p:pic>
        <p:nvPicPr>
          <p:cNvPr id="8" name="Picture 7" descr="cs600.jpg"/>
          <p:cNvPicPr>
            <a:picLocks noChangeAspect="1"/>
          </p:cNvPicPr>
          <p:nvPr/>
        </p:nvPicPr>
        <p:blipFill>
          <a:blip r:embed="rId3" cstate="print"/>
          <a:stretch>
            <a:fillRect/>
          </a:stretch>
        </p:blipFill>
        <p:spPr>
          <a:xfrm>
            <a:off x="1219200" y="1828800"/>
            <a:ext cx="6629400" cy="4419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rmAutofit fontScale="90000"/>
          </a:bodyPr>
          <a:lstStyle/>
          <a:p>
            <a:pPr algn="ctr"/>
            <a:r>
              <a:rPr lang="en-US" sz="4000" dirty="0" smtClean="0"/>
              <a:t>Hazardous Drugs as CSPs (cont.)</a:t>
            </a:r>
            <a:endParaRPr lang="en-US" sz="4000" dirty="0"/>
          </a:p>
        </p:txBody>
      </p:sp>
      <p:sp>
        <p:nvSpPr>
          <p:cNvPr id="3" name="Subtitle 2"/>
          <p:cNvSpPr>
            <a:spLocks noGrp="1"/>
          </p:cNvSpPr>
          <p:nvPr>
            <p:ph type="subTitle" idx="1"/>
          </p:nvPr>
        </p:nvSpPr>
        <p:spPr>
          <a:xfrm>
            <a:off x="304800" y="1066800"/>
            <a:ext cx="8458200" cy="5638800"/>
          </a:xfrm>
        </p:spPr>
        <p:txBody>
          <a:bodyPr>
            <a:normAutofit/>
          </a:bodyPr>
          <a:lstStyle/>
          <a:p>
            <a:pPr algn="l">
              <a:buFont typeface="Arial" pitchFamily="34" charset="0"/>
              <a:buChar char="•"/>
            </a:pPr>
            <a:r>
              <a:rPr lang="en-US" dirty="0" smtClean="0"/>
              <a:t>The BSC or CACI </a:t>
            </a:r>
            <a:r>
              <a:rPr lang="en-US" b="1" i="1" u="sng" dirty="0" smtClean="0"/>
              <a:t>SHALL</a:t>
            </a:r>
            <a:r>
              <a:rPr lang="en-US" dirty="0" smtClean="0"/>
              <a:t> be 100% vented to the outside air through HEPA filtration.</a:t>
            </a:r>
          </a:p>
          <a:p>
            <a:pPr algn="l">
              <a:buFont typeface="Arial" pitchFamily="34" charset="0"/>
              <a:buChar char="•"/>
            </a:pPr>
            <a:r>
              <a:rPr lang="en-US" dirty="0" smtClean="0"/>
              <a:t>An airflow alarm </a:t>
            </a:r>
            <a:r>
              <a:rPr lang="en-US" b="1" i="1" u="sng" dirty="0" smtClean="0"/>
              <a:t>SHALL</a:t>
            </a:r>
            <a:r>
              <a:rPr lang="en-US" dirty="0" smtClean="0"/>
              <a:t> be installed as it serves a crucial function; the protection of the technician from a potentially hazardous loss of containment. Must be an audio/visual alarm.</a:t>
            </a:r>
          </a:p>
          <a:p>
            <a:pPr marL="971550" lvl="1" indent="-514350" algn="l">
              <a:buFont typeface="+mj-lt"/>
              <a:buAutoNum type="arabicPeriod"/>
            </a:pPr>
            <a:endParaRPr lang="en-US" dirty="0" smtClean="0"/>
          </a:p>
          <a:p>
            <a:pPr lvl="1" algn="l">
              <a:buFont typeface="Arial" pitchFamily="34" charset="0"/>
              <a:buChar char="•"/>
            </a:pPr>
            <a:endParaRPr lang="en-US" dirty="0" smtClean="0"/>
          </a:p>
          <a:p>
            <a:pPr algn="l">
              <a:buFont typeface="Arial" pitchFamily="34" charset="0"/>
              <a:buChar char="•"/>
            </a:pPr>
            <a:endParaRPr lang="en-US" dirty="0"/>
          </a:p>
        </p:txBody>
      </p:sp>
      <p:pic>
        <p:nvPicPr>
          <p:cNvPr id="6" name="Picture 5" descr="Phone pics 389.jpg"/>
          <p:cNvPicPr>
            <a:picLocks noChangeAspect="1"/>
          </p:cNvPicPr>
          <p:nvPr/>
        </p:nvPicPr>
        <p:blipFill>
          <a:blip r:embed="rId3" cstate="print"/>
          <a:stretch>
            <a:fillRect/>
          </a:stretch>
        </p:blipFill>
        <p:spPr>
          <a:xfrm>
            <a:off x="304800" y="3276600"/>
            <a:ext cx="3857625" cy="3200400"/>
          </a:xfrm>
          <a:prstGeom prst="rect">
            <a:avLst/>
          </a:prstGeom>
        </p:spPr>
      </p:pic>
      <p:pic>
        <p:nvPicPr>
          <p:cNvPr id="7" name="Picture 6" descr="Phone pics 392.jpg"/>
          <p:cNvPicPr>
            <a:picLocks noChangeAspect="1"/>
          </p:cNvPicPr>
          <p:nvPr/>
        </p:nvPicPr>
        <p:blipFill>
          <a:blip r:embed="rId4" cstate="print"/>
          <a:stretch>
            <a:fillRect/>
          </a:stretch>
        </p:blipFill>
        <p:spPr>
          <a:xfrm>
            <a:off x="4495800" y="3276600"/>
            <a:ext cx="4114800" cy="3200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1126</TotalTime>
  <Words>1727</Words>
  <Application>Microsoft Macintosh PowerPoint</Application>
  <PresentationFormat>On-screen Show (4:3)</PresentationFormat>
  <Paragraphs>225</Paragraphs>
  <Slides>36</Slides>
  <Notes>32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Testing and Safety Regulations for Hazardous Drug Compounding </vt:lpstr>
      <vt:lpstr>What Standards do we Utilize?</vt:lpstr>
      <vt:lpstr>United States Pharmacopeia (USP) What is it?</vt:lpstr>
      <vt:lpstr>What is USP Chapter 797?</vt:lpstr>
      <vt:lpstr>Hazardous Drugs as CSPs</vt:lpstr>
      <vt:lpstr>Hazardous Drugs as CSPs (cont.)</vt:lpstr>
      <vt:lpstr>Hazardous Drugs as CSPs (cont.)</vt:lpstr>
      <vt:lpstr>Hazardous Drugs as CSPs (cont.)</vt:lpstr>
      <vt:lpstr>Hazardous Drugs as CSPs (cont.)</vt:lpstr>
      <vt:lpstr>Hazardous Drugs as CSPs (cont.)</vt:lpstr>
      <vt:lpstr>Hazardous Drugs as CSPs (cont.)</vt:lpstr>
      <vt:lpstr>Hazardous Drugs as CSPs (cont.)</vt:lpstr>
      <vt:lpstr>Hazardous Drugs as CSPs (cont.)</vt:lpstr>
      <vt:lpstr>Hazardous Drugs as CSPs (cont.)</vt:lpstr>
      <vt:lpstr>Hazardous Drugs as CSPs (cont.)</vt:lpstr>
      <vt:lpstr>Hazardous Drugs as CSPs (cont.)</vt:lpstr>
      <vt:lpstr>Achieving a State of Control</vt:lpstr>
      <vt:lpstr>Hand Hygiene</vt:lpstr>
      <vt:lpstr>Hand Hygiene</vt:lpstr>
      <vt:lpstr>Environmental Sampling</vt:lpstr>
      <vt:lpstr>Environmental Sampling(cont.)</vt:lpstr>
      <vt:lpstr>Cleaning and Disinfecting</vt:lpstr>
      <vt:lpstr>Cleaning and Disinfecting(cont.)</vt:lpstr>
      <vt:lpstr>So, Do I Need to Comply?</vt:lpstr>
      <vt:lpstr>So, Do I Need to Comply?(cont.)</vt:lpstr>
      <vt:lpstr>So, Do I Need to Comply?(cont.)</vt:lpstr>
      <vt:lpstr>So, Do I Need to Comply?(cont.)</vt:lpstr>
      <vt:lpstr>USP&lt;797&gt; vs. USP&lt;800&gt;</vt:lpstr>
      <vt:lpstr>USP&lt;797&gt; vs. USP&lt;800&gt;(cont.)</vt:lpstr>
      <vt:lpstr>Conclusion</vt:lpstr>
      <vt:lpstr>Abbreviations  &amp; Acronyms</vt:lpstr>
      <vt:lpstr>Questions</vt:lpstr>
      <vt:lpstr>Websites</vt:lpstr>
      <vt:lpstr>Acknowledgements</vt:lpstr>
      <vt:lpstr>References</vt:lpstr>
      <vt:lpstr>Contact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cpellegrini</dc:creator>
  <cp:lastModifiedBy>FRAN SPINE</cp:lastModifiedBy>
  <cp:revision>104</cp:revision>
  <dcterms:created xsi:type="dcterms:W3CDTF">2015-02-15T21:25:06Z</dcterms:created>
  <dcterms:modified xsi:type="dcterms:W3CDTF">2015-03-25T01:18:37Z</dcterms:modified>
</cp:coreProperties>
</file>