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charts/chart22.xml" ContentType="application/vnd.openxmlformats-officedocument.drawingml.chart+xml"/>
  <Override PartName="/ppt/theme/themeOverride1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2" r:id="rId2"/>
    <p:sldMasterId id="2147483690" r:id="rId3"/>
    <p:sldMasterId id="2147483698" r:id="rId4"/>
    <p:sldMasterId id="2147483703" r:id="rId5"/>
    <p:sldMasterId id="2147483708" r:id="rId6"/>
    <p:sldMasterId id="2147483713" r:id="rId7"/>
  </p:sldMasterIdLst>
  <p:notesMasterIdLst>
    <p:notesMasterId r:id="rId41"/>
  </p:notesMasterIdLst>
  <p:sldIdLst>
    <p:sldId id="257" r:id="rId8"/>
    <p:sldId id="258" r:id="rId9"/>
    <p:sldId id="259" r:id="rId10"/>
    <p:sldId id="260" r:id="rId11"/>
    <p:sldId id="261" r:id="rId12"/>
    <p:sldId id="262" r:id="rId13"/>
    <p:sldId id="263" r:id="rId14"/>
    <p:sldId id="264" r:id="rId15"/>
    <p:sldId id="265" r:id="rId16"/>
    <p:sldId id="266" r:id="rId17"/>
    <p:sldId id="288" r:id="rId18"/>
    <p:sldId id="289" r:id="rId19"/>
    <p:sldId id="290" r:id="rId20"/>
    <p:sldId id="268" r:id="rId21"/>
    <p:sldId id="269" r:id="rId22"/>
    <p:sldId id="270" r:id="rId23"/>
    <p:sldId id="271" r:id="rId24"/>
    <p:sldId id="272" r:id="rId25"/>
    <p:sldId id="273" r:id="rId26"/>
    <p:sldId id="274" r:id="rId27"/>
    <p:sldId id="275" r:id="rId28"/>
    <p:sldId id="276" r:id="rId29"/>
    <p:sldId id="277" r:id="rId30"/>
    <p:sldId id="279" r:id="rId31"/>
    <p:sldId id="280" r:id="rId32"/>
    <p:sldId id="281" r:id="rId33"/>
    <p:sldId id="282" r:id="rId34"/>
    <p:sldId id="278" r:id="rId35"/>
    <p:sldId id="283" r:id="rId36"/>
    <p:sldId id="284" r:id="rId37"/>
    <p:sldId id="285" r:id="rId38"/>
    <p:sldId id="286"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87537232003303"/>
          <c:y val="0.0657806951224539"/>
          <c:w val="0.487702912135983"/>
          <c:h val="0.906967998328362"/>
        </c:manualLayout>
      </c:layout>
      <c:pieChart>
        <c:varyColors val="1"/>
        <c:dLbls>
          <c:showLegendKey val="0"/>
          <c:showVal val="0"/>
          <c:showCatName val="0"/>
          <c:showSerName val="0"/>
          <c:showPercent val="1"/>
          <c:showBubbleSize val="0"/>
          <c:showLeaderLines val="0"/>
        </c:dLbls>
        <c:firstSliceAng val="0"/>
      </c:pieChart>
      <c:spPr>
        <a:ln>
          <a:noFill/>
        </a:ln>
      </c:spPr>
    </c:plotArea>
    <c:legend>
      <c:legendPos val="r"/>
      <c:layout>
        <c:manualLayout>
          <c:xMode val="edge"/>
          <c:yMode val="edge"/>
          <c:x val="0.527386387094872"/>
          <c:y val="0.0788766363439695"/>
          <c:w val="0.302041051048394"/>
          <c:h val="0.921123363656031"/>
        </c:manualLayout>
      </c:layout>
      <c:overlay val="1"/>
      <c:txPr>
        <a:bodyPr/>
        <a:lstStyle/>
        <a:p>
          <a:pPr>
            <a:defRPr sz="1100">
              <a:solidFill>
                <a:srgbClr val="666565"/>
              </a:solidFill>
              <a:latin typeface="Arial"/>
              <a:cs typeface="Aria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2682064090114"/>
          <c:y val="0.0285840314075837"/>
          <c:w val="0.972303160495119"/>
          <c:h val="0.911284057116833"/>
        </c:manualLayout>
      </c:layout>
      <c:barChart>
        <c:barDir val="bar"/>
        <c:grouping val="clustered"/>
        <c:varyColors val="0"/>
        <c:ser>
          <c:idx val="0"/>
          <c:order val="0"/>
          <c:tx>
            <c:strRef>
              <c:f>Sheet1!$B$1</c:f>
              <c:strCache>
                <c:ptCount val="1"/>
                <c:pt idx="0">
                  <c:v>Summer 2010 (n=100)</c:v>
                </c:pt>
              </c:strCache>
            </c:strRef>
          </c:tx>
          <c:spPr>
            <a:solidFill>
              <a:srgbClr val="70B0DC"/>
            </a:solidFill>
            <a:ln>
              <a:noFill/>
            </a:ln>
            <a:effectLst/>
          </c:spPr>
          <c:invertIfNegative val="0"/>
          <c:dLbls>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Sheet1!$B$2:$B$8</c:f>
              <c:numCache>
                <c:formatCode>0%</c:formatCode>
                <c:ptCount val="7"/>
                <c:pt idx="0">
                  <c:v>0.09</c:v>
                </c:pt>
                <c:pt idx="1">
                  <c:v>0.11</c:v>
                </c:pt>
                <c:pt idx="2">
                  <c:v>0.11</c:v>
                </c:pt>
                <c:pt idx="3">
                  <c:v>0.21</c:v>
                </c:pt>
                <c:pt idx="4">
                  <c:v>0.14</c:v>
                </c:pt>
                <c:pt idx="5">
                  <c:v>0.25</c:v>
                </c:pt>
                <c:pt idx="6">
                  <c:v>0.08</c:v>
                </c:pt>
              </c:numCache>
            </c:numRef>
          </c:val>
        </c:ser>
        <c:ser>
          <c:idx val="1"/>
          <c:order val="1"/>
          <c:tx>
            <c:strRef>
              <c:f>Sheet1!$C$1</c:f>
              <c:strCache>
                <c:ptCount val="1"/>
                <c:pt idx="0">
                  <c:v>Summer 2011 (n=100)</c:v>
                </c:pt>
              </c:strCache>
            </c:strRef>
          </c:tx>
          <c:spPr>
            <a:solidFill>
              <a:srgbClr val="2A76AA"/>
            </a:solidFill>
            <a:effectLst/>
          </c:spPr>
          <c:invertIfNegative val="0"/>
          <c:dLbls>
            <c:dLbl>
              <c:idx val="2"/>
              <c:layout/>
              <c:tx>
                <c:rich>
                  <a:bodyPr/>
                  <a:lstStyle/>
                  <a:p>
                    <a:pPr algn="ctr" rtl="0">
                      <a:defRPr>
                        <a:solidFill>
                          <a:srgbClr val="000000"/>
                        </a:solidFill>
                      </a:defRPr>
                    </a:pPr>
                    <a:r>
                      <a:rPr lang="en-US">
                        <a:solidFill>
                          <a:srgbClr val="000000"/>
                        </a:solidFill>
                      </a:rPr>
                      <a:t>12%*</a:t>
                    </a:r>
                    <a:endParaRPr lang="en-US"/>
                  </a:p>
                </c:rich>
              </c:tx>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a:t>13</a:t>
                    </a:r>
                    <a:r>
                      <a:rPr lang="en-US" dirty="0" smtClean="0"/>
                      <a:t>%</a:t>
                    </a:r>
                    <a:r>
                      <a:rPr lang="en-US" baseline="30000" dirty="0" smtClean="0"/>
                      <a:t>†</a:t>
                    </a:r>
                    <a:endParaRPr lang="en-US" baseline="30000"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Sheet1!$C$2:$C$8</c:f>
              <c:numCache>
                <c:formatCode>0%</c:formatCode>
                <c:ptCount val="7"/>
                <c:pt idx="0">
                  <c:v>0.13</c:v>
                </c:pt>
                <c:pt idx="1">
                  <c:v>0.17</c:v>
                </c:pt>
                <c:pt idx="2">
                  <c:v>0.12</c:v>
                </c:pt>
                <c:pt idx="3">
                  <c:v>0.22</c:v>
                </c:pt>
                <c:pt idx="4">
                  <c:v>0.18</c:v>
                </c:pt>
                <c:pt idx="5">
                  <c:v>0.13</c:v>
                </c:pt>
                <c:pt idx="6">
                  <c:v>0.05</c:v>
                </c:pt>
              </c:numCache>
            </c:numRef>
          </c:val>
        </c:ser>
        <c:ser>
          <c:idx val="2"/>
          <c:order val="2"/>
          <c:tx>
            <c:strRef>
              <c:f>Sheet1!$D$1</c:f>
              <c:strCache>
                <c:ptCount val="1"/>
                <c:pt idx="0">
                  <c:v>Summer 2012 (n=100)</c:v>
                </c:pt>
              </c:strCache>
            </c:strRef>
          </c:tx>
          <c:spPr>
            <a:solidFill>
              <a:srgbClr val="1F597F"/>
            </a:solidFill>
            <a:ln>
              <a:noFill/>
            </a:ln>
            <a:effectLst/>
          </c:spPr>
          <c:invertIfNegative val="0"/>
          <c:dLbls>
            <c:dLbl>
              <c:idx val="0"/>
              <c:layout>
                <c:manualLayout>
                  <c:x val="-0.0177099809338808"/>
                  <c:y val="-2.31333524414837E-7"/>
                </c:manualLayout>
              </c:layout>
              <c:tx>
                <c:rich>
                  <a:bodyPr/>
                  <a:lstStyle/>
                  <a:p>
                    <a:r>
                      <a:rPr lang="en-US" sz="800" dirty="0">
                        <a:solidFill>
                          <a:srgbClr val="000000"/>
                        </a:solidFill>
                      </a:rPr>
                      <a:t>20</a:t>
                    </a:r>
                    <a:r>
                      <a:rPr lang="en-US" sz="800" dirty="0" smtClean="0">
                        <a:solidFill>
                          <a:srgbClr val="000000"/>
                        </a:solidFill>
                      </a:rPr>
                      <a:t>%</a:t>
                    </a:r>
                    <a:r>
                      <a:rPr lang="en-US" sz="800" dirty="0" smtClean="0">
                        <a:solidFill>
                          <a:srgbClr val="000000"/>
                        </a:solidFill>
                        <a:latin typeface="+mj-lt"/>
                      </a:rPr>
                      <a:t>*</a:t>
                    </a:r>
                    <a:endParaRPr lang="en-US" dirty="0">
                      <a:solidFill>
                        <a:schemeClr val="tx2"/>
                      </a:solidFill>
                      <a:latin typeface="+mj-lt"/>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lgn="ctr" rtl="0">
                      <a:defRPr sz="800">
                        <a:solidFill>
                          <a:srgbClr val="000000"/>
                        </a:solidFill>
                      </a:defRPr>
                    </a:pPr>
                    <a:r>
                      <a:rPr lang="en-US" sz="800">
                        <a:solidFill>
                          <a:srgbClr val="000000"/>
                        </a:solidFill>
                      </a:rPr>
                      <a:t>9%*</a:t>
                    </a:r>
                    <a:endParaRPr lang="en-US"/>
                  </a:p>
                </c:rich>
              </c:tx>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a:t>26</a:t>
                    </a:r>
                    <a:r>
                      <a:rPr lang="en-US" dirty="0" smtClean="0"/>
                      <a:t>%</a:t>
                    </a:r>
                    <a:r>
                      <a:rPr lang="en-US" baseline="30000" dirty="0" smtClean="0"/>
                      <a:t>‡</a:t>
                    </a:r>
                    <a:endParaRPr lang="en-US" baseline="30000"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a:t>9</a:t>
                    </a:r>
                    <a:r>
                      <a:rPr lang="en-US" dirty="0" smtClean="0"/>
                      <a:t>%</a:t>
                    </a:r>
                    <a:r>
                      <a:rPr lang="en-US" sz="800" normalizeH="0" baseline="30000" dirty="0" smtClean="0"/>
                      <a:t>†</a:t>
                    </a:r>
                    <a:endParaRPr lang="en-US" sz="800" normalizeH="0" baseline="30000"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Sheet1!$D$2:$D$8</c:f>
              <c:numCache>
                <c:formatCode>0%</c:formatCode>
                <c:ptCount val="7"/>
                <c:pt idx="0">
                  <c:v>0.2</c:v>
                </c:pt>
                <c:pt idx="1">
                  <c:v>0.09</c:v>
                </c:pt>
                <c:pt idx="2">
                  <c:v>0.26</c:v>
                </c:pt>
                <c:pt idx="3">
                  <c:v>0.09</c:v>
                </c:pt>
                <c:pt idx="4">
                  <c:v>0.22</c:v>
                </c:pt>
                <c:pt idx="5">
                  <c:v>0.12</c:v>
                </c:pt>
                <c:pt idx="6">
                  <c:v>0.02</c:v>
                </c:pt>
              </c:numCache>
            </c:numRef>
          </c:val>
        </c:ser>
        <c:ser>
          <c:idx val="3"/>
          <c:order val="3"/>
          <c:tx>
            <c:strRef>
              <c:f>Sheet1!$E$1</c:f>
              <c:strCache>
                <c:ptCount val="1"/>
                <c:pt idx="0">
                  <c:v>Summer 2013 (n=103)</c:v>
                </c:pt>
              </c:strCache>
            </c:strRef>
          </c:tx>
          <c:spPr>
            <a:solidFill>
              <a:srgbClr val="153B55"/>
            </a:solidFill>
            <a:ln>
              <a:noFill/>
            </a:ln>
            <a:effectLst/>
          </c:spPr>
          <c:invertIfNegative val="0"/>
          <c:dLbls>
            <c:dLbl>
              <c:idx val="0"/>
              <c:layout/>
              <c:tx>
                <c:rich>
                  <a:bodyPr/>
                  <a:lstStyle/>
                  <a:p>
                    <a:r>
                      <a:rPr lang="en-US" dirty="0">
                        <a:solidFill>
                          <a:srgbClr val="000000"/>
                        </a:solidFill>
                      </a:rPr>
                      <a:t>31</a:t>
                    </a:r>
                    <a:r>
                      <a:rPr lang="en-US" dirty="0" smtClean="0">
                        <a:solidFill>
                          <a:srgbClr val="000000"/>
                        </a:solidFill>
                      </a:rPr>
                      <a:t>%</a:t>
                    </a:r>
                    <a:r>
                      <a:rPr lang="en-US" dirty="0" smtClean="0">
                        <a:solidFill>
                          <a:srgbClr val="000000"/>
                        </a:solidFill>
                        <a:latin typeface="+mj-lt"/>
                      </a:rPr>
                      <a:t>*</a:t>
                    </a:r>
                    <a:endParaRPr lang="en-US" dirty="0">
                      <a:solidFill>
                        <a:schemeClr val="tx2"/>
                      </a:solidFill>
                      <a:latin typeface="+mj-l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a:solidFill>
                          <a:srgbClr val="000000"/>
                        </a:solidFill>
                      </a:rPr>
                      <a:t>17</a:t>
                    </a:r>
                    <a:r>
                      <a:rPr lang="en-US" dirty="0" smtClean="0">
                        <a:solidFill>
                          <a:srgbClr val="000000"/>
                        </a:solidFill>
                      </a:rPr>
                      <a:t>%</a:t>
                    </a:r>
                    <a:r>
                      <a:rPr lang="en-US" dirty="0" smtClean="0">
                        <a:solidFill>
                          <a:srgbClr val="000000"/>
                        </a:solidFill>
                        <a:latin typeface="+mj-lt"/>
                      </a:rPr>
                      <a:t>*</a:t>
                    </a:r>
                    <a:endParaRPr lang="en-US" dirty="0">
                      <a:solidFill>
                        <a:schemeClr val="tx2"/>
                      </a:solidFill>
                      <a:latin typeface="+mj-lt"/>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Sheet1!$E$2:$E$8</c:f>
              <c:numCache>
                <c:formatCode>0%</c:formatCode>
                <c:ptCount val="7"/>
                <c:pt idx="0">
                  <c:v>0.310679611650485</c:v>
                </c:pt>
                <c:pt idx="1">
                  <c:v>0.0970873786407767</c:v>
                </c:pt>
                <c:pt idx="2">
                  <c:v>0.16504854368932</c:v>
                </c:pt>
                <c:pt idx="3">
                  <c:v>0.0776699029126213</c:v>
                </c:pt>
                <c:pt idx="4">
                  <c:v>0.16504854368932</c:v>
                </c:pt>
                <c:pt idx="5">
                  <c:v>0.135922330097087</c:v>
                </c:pt>
                <c:pt idx="6">
                  <c:v>0.0485436893203883</c:v>
                </c:pt>
              </c:numCache>
            </c:numRef>
          </c:val>
        </c:ser>
        <c:dLbls>
          <c:showLegendKey val="0"/>
          <c:showVal val="1"/>
          <c:showCatName val="0"/>
          <c:showSerName val="0"/>
          <c:showPercent val="0"/>
          <c:showBubbleSize val="0"/>
        </c:dLbls>
        <c:gapWidth val="80"/>
        <c:axId val="-2119697480"/>
        <c:axId val="-2119694312"/>
      </c:barChart>
      <c:catAx>
        <c:axId val="-2119697480"/>
        <c:scaling>
          <c:orientation val="minMax"/>
        </c:scaling>
        <c:delete val="1"/>
        <c:axPos val="l"/>
        <c:numFmt formatCode="General" sourceLinked="0"/>
        <c:majorTickMark val="none"/>
        <c:minorTickMark val="none"/>
        <c:tickLblPos val="none"/>
        <c:crossAx val="-2119694312"/>
        <c:crosses val="autoZero"/>
        <c:auto val="1"/>
        <c:lblAlgn val="ctr"/>
        <c:lblOffset val="100"/>
        <c:noMultiLvlLbl val="0"/>
      </c:catAx>
      <c:valAx>
        <c:axId val="-2119694312"/>
        <c:scaling>
          <c:orientation val="minMax"/>
          <c:max val="0.600000000000001"/>
          <c:min val="0.0"/>
        </c:scaling>
        <c:delete val="1"/>
        <c:axPos val="b"/>
        <c:numFmt formatCode="0%" sourceLinked="1"/>
        <c:majorTickMark val="out"/>
        <c:minorTickMark val="none"/>
        <c:tickLblPos val="none"/>
        <c:crossAx val="-2119697480"/>
        <c:crosses val="autoZero"/>
        <c:crossBetween val="between"/>
      </c:valAx>
      <c:spPr>
        <a:noFill/>
        <a:ln w="9525">
          <a:solidFill>
            <a:srgbClr val="FFFFFF">
              <a:lumMod val="75000"/>
            </a:srgbClr>
          </a:solidFill>
        </a:ln>
      </c:spPr>
    </c:plotArea>
    <c:legend>
      <c:legendPos val="tr"/>
      <c:layout>
        <c:manualLayout>
          <c:xMode val="edge"/>
          <c:yMode val="edge"/>
          <c:x val="0.537978640802715"/>
          <c:y val="0.0570752171966681"/>
          <c:w val="0.462021359197285"/>
          <c:h val="0.186333856065091"/>
        </c:manualLayout>
      </c:layout>
      <c:overlay val="0"/>
      <c:txPr>
        <a:bodyPr/>
        <a:lstStyle/>
        <a:p>
          <a:pPr>
            <a:defRPr sz="900">
              <a:solidFill>
                <a:srgbClr val="666565"/>
              </a:solidFill>
            </a:defRPr>
          </a:pPr>
          <a:endParaRPr lang="en-US"/>
        </a:p>
      </c:txPr>
    </c:legend>
    <c:plotVisOnly val="1"/>
    <c:dispBlanksAs val="gap"/>
    <c:showDLblsOverMax val="0"/>
  </c:chart>
  <c:txPr>
    <a:bodyPr/>
    <a:lstStyle/>
    <a:p>
      <a:pPr>
        <a:defRPr sz="800">
          <a:latin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2682064090114"/>
          <c:y val="0.0285840314075837"/>
          <c:w val="0.96087633073435"/>
          <c:h val="0.911284057116833"/>
        </c:manualLayout>
      </c:layout>
      <c:barChart>
        <c:barDir val="bar"/>
        <c:grouping val="clustered"/>
        <c:varyColors val="0"/>
        <c:ser>
          <c:idx val="0"/>
          <c:order val="0"/>
          <c:tx>
            <c:strRef>
              <c:f>Sheet1!$B$1</c:f>
              <c:strCache>
                <c:ptCount val="1"/>
                <c:pt idx="0">
                  <c:v>Summer 2010 (n=100)</c:v>
                </c:pt>
              </c:strCache>
            </c:strRef>
          </c:tx>
          <c:spPr>
            <a:solidFill>
              <a:srgbClr val="ECC46A"/>
            </a:solidFill>
            <a:ln>
              <a:noFill/>
            </a:ln>
            <a:effectLst/>
          </c:spPr>
          <c:invertIfNegative val="0"/>
          <c:dLbls>
            <c:spPr>
              <a:noFill/>
              <a:ln>
                <a:noFill/>
              </a:ln>
              <a:effectLst/>
            </c:spPr>
            <c:txPr>
              <a:bodyPr/>
              <a:lstStyle/>
              <a:p>
                <a:pPr>
                  <a:defRPr sz="8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Sheet1!$B$2:$B$8</c:f>
              <c:numCache>
                <c:formatCode>0%</c:formatCode>
                <c:ptCount val="7"/>
                <c:pt idx="0">
                  <c:v>0.02</c:v>
                </c:pt>
                <c:pt idx="1">
                  <c:v>0.11</c:v>
                </c:pt>
                <c:pt idx="2">
                  <c:v>0.18</c:v>
                </c:pt>
                <c:pt idx="3">
                  <c:v>0.28</c:v>
                </c:pt>
                <c:pt idx="4">
                  <c:v>0.24</c:v>
                </c:pt>
                <c:pt idx="5">
                  <c:v>0.15</c:v>
                </c:pt>
                <c:pt idx="6">
                  <c:v>0.02</c:v>
                </c:pt>
              </c:numCache>
            </c:numRef>
          </c:val>
        </c:ser>
        <c:ser>
          <c:idx val="1"/>
          <c:order val="1"/>
          <c:tx>
            <c:strRef>
              <c:f>Sheet1!$C$1</c:f>
              <c:strCache>
                <c:ptCount val="1"/>
                <c:pt idx="0">
                  <c:v>Summer 2011 (n=100)</c:v>
                </c:pt>
              </c:strCache>
            </c:strRef>
          </c:tx>
          <c:spPr>
            <a:solidFill>
              <a:srgbClr val="CD951A"/>
            </a:solidFill>
            <a:effectLst/>
          </c:spPr>
          <c:invertIfNegative val="0"/>
          <c:dLbls>
            <c:dLbl>
              <c:idx val="2"/>
              <c:layout/>
              <c:tx>
                <c:rich>
                  <a:bodyPr/>
                  <a:lstStyle/>
                  <a:p>
                    <a:pPr algn="ctr" rtl="0">
                      <a:defRPr sz="800">
                        <a:solidFill>
                          <a:srgbClr val="000000"/>
                        </a:solidFill>
                      </a:defRPr>
                    </a:pPr>
                    <a:r>
                      <a:rPr lang="en-US" sz="800">
                        <a:solidFill>
                          <a:srgbClr val="000000"/>
                        </a:solidFill>
                      </a:rPr>
                      <a:t>24%*</a:t>
                    </a:r>
                    <a:endParaRPr lang="en-US"/>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Sheet1!$C$2:$C$8</c:f>
              <c:numCache>
                <c:formatCode>0%</c:formatCode>
                <c:ptCount val="7"/>
                <c:pt idx="0">
                  <c:v>0.06</c:v>
                </c:pt>
                <c:pt idx="1">
                  <c:v>0.19</c:v>
                </c:pt>
                <c:pt idx="2">
                  <c:v>0.24</c:v>
                </c:pt>
                <c:pt idx="3">
                  <c:v>0.2</c:v>
                </c:pt>
                <c:pt idx="4">
                  <c:v>0.22</c:v>
                </c:pt>
                <c:pt idx="5">
                  <c:v>0.07</c:v>
                </c:pt>
                <c:pt idx="6">
                  <c:v>0.02</c:v>
                </c:pt>
              </c:numCache>
            </c:numRef>
          </c:val>
        </c:ser>
        <c:ser>
          <c:idx val="2"/>
          <c:order val="2"/>
          <c:tx>
            <c:strRef>
              <c:f>Sheet1!$D$1</c:f>
              <c:strCache>
                <c:ptCount val="1"/>
                <c:pt idx="0">
                  <c:v>Summer 2012 (n=100)</c:v>
                </c:pt>
              </c:strCache>
            </c:strRef>
          </c:tx>
          <c:spPr>
            <a:solidFill>
              <a:srgbClr val="9A7013"/>
            </a:solidFill>
            <a:ln>
              <a:noFill/>
            </a:ln>
            <a:effectLst/>
          </c:spPr>
          <c:invertIfNegative val="0"/>
          <c:dLbls>
            <c:dLbl>
              <c:idx val="0"/>
              <c:layout/>
              <c:tx>
                <c:rich>
                  <a:bodyPr/>
                  <a:lstStyle/>
                  <a:p>
                    <a:pPr algn="ctr" rtl="0">
                      <a:defRPr sz="800">
                        <a:solidFill>
                          <a:schemeClr val="tx1"/>
                        </a:solidFill>
                      </a:defRPr>
                    </a:pPr>
                    <a:r>
                      <a:rPr lang="en-US" sz="800">
                        <a:solidFill>
                          <a:schemeClr val="tx1"/>
                        </a:solidFill>
                      </a:rPr>
                      <a:t>7%*</a:t>
                    </a:r>
                    <a:endParaRPr lang="en-US"/>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800" dirty="0">
                        <a:solidFill>
                          <a:schemeClr val="tx1"/>
                        </a:solidFill>
                      </a:rPr>
                      <a:t>19</a:t>
                    </a:r>
                    <a:r>
                      <a:rPr lang="en-US" sz="800" dirty="0" smtClean="0">
                        <a:solidFill>
                          <a:schemeClr val="tx1"/>
                        </a:solidFill>
                      </a:rPr>
                      <a:t>%</a:t>
                    </a:r>
                    <a:r>
                      <a:rPr lang="en-US" sz="800" dirty="0" smtClean="0">
                        <a:solidFill>
                          <a:schemeClr val="tx1"/>
                        </a:solidFill>
                        <a:latin typeface="+mj-lt"/>
                      </a:rPr>
                      <a:t>*</a:t>
                    </a:r>
                    <a:endParaRPr lang="en-US" dirty="0">
                      <a:solidFill>
                        <a:schemeClr val="tx2"/>
                      </a:solidFill>
                      <a:latin typeface="+mj-lt"/>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Sheet1!$D$2:$D$8</c:f>
              <c:numCache>
                <c:formatCode>0%</c:formatCode>
                <c:ptCount val="7"/>
                <c:pt idx="0">
                  <c:v>0.07</c:v>
                </c:pt>
                <c:pt idx="1">
                  <c:v>0.19</c:v>
                </c:pt>
                <c:pt idx="2">
                  <c:v>0.32</c:v>
                </c:pt>
                <c:pt idx="3">
                  <c:v>0.13</c:v>
                </c:pt>
                <c:pt idx="4">
                  <c:v>0.12</c:v>
                </c:pt>
                <c:pt idx="5">
                  <c:v>0.09</c:v>
                </c:pt>
                <c:pt idx="6">
                  <c:v>0.08</c:v>
                </c:pt>
              </c:numCache>
            </c:numRef>
          </c:val>
        </c:ser>
        <c:ser>
          <c:idx val="3"/>
          <c:order val="3"/>
          <c:tx>
            <c:strRef>
              <c:f>Sheet1!$E$1</c:f>
              <c:strCache>
                <c:ptCount val="1"/>
                <c:pt idx="0">
                  <c:v>Summer 2013 (n=101)</c:v>
                </c:pt>
              </c:strCache>
            </c:strRef>
          </c:tx>
          <c:spPr>
            <a:solidFill>
              <a:srgbClr val="674A0D"/>
            </a:solidFill>
            <a:ln>
              <a:noFill/>
            </a:ln>
            <a:effectLst/>
          </c:spPr>
          <c:invertIfNegative val="0"/>
          <c:dLbls>
            <c:dLbl>
              <c:idx val="0"/>
              <c:layout/>
              <c:tx>
                <c:rich>
                  <a:bodyPr/>
                  <a:lstStyle/>
                  <a:p>
                    <a:r>
                      <a:rPr lang="en-US" sz="800" dirty="0">
                        <a:solidFill>
                          <a:srgbClr val="000000"/>
                        </a:solidFill>
                        <a:latin typeface="Arial"/>
                        <a:cs typeface="Arial"/>
                      </a:rPr>
                      <a:t>11</a:t>
                    </a:r>
                    <a:r>
                      <a:rPr lang="en-US" sz="800" dirty="0" smtClean="0">
                        <a:solidFill>
                          <a:srgbClr val="000000"/>
                        </a:solidFill>
                        <a:latin typeface="Arial"/>
                        <a:cs typeface="Arial"/>
                      </a:rPr>
                      <a:t>%*</a:t>
                    </a:r>
                    <a:endParaRPr lang="en-US" dirty="0">
                      <a:solidFill>
                        <a:schemeClr val="tx2"/>
                      </a:solidFill>
                      <a:latin typeface="+mj-lt"/>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800" dirty="0">
                        <a:solidFill>
                          <a:srgbClr val="000000"/>
                        </a:solidFill>
                        <a:latin typeface="Arial"/>
                        <a:cs typeface="Arial"/>
                      </a:rPr>
                      <a:t>7</a:t>
                    </a:r>
                    <a:r>
                      <a:rPr lang="en-US" sz="800" dirty="0" smtClean="0">
                        <a:solidFill>
                          <a:srgbClr val="000000"/>
                        </a:solidFill>
                        <a:latin typeface="Arial"/>
                        <a:cs typeface="Arial"/>
                      </a:rPr>
                      <a:t>%</a:t>
                    </a:r>
                    <a:r>
                      <a:rPr lang="en-US" sz="800" baseline="30000" dirty="0" smtClean="0">
                        <a:solidFill>
                          <a:srgbClr val="000000"/>
                        </a:solidFill>
                        <a:latin typeface="Arial"/>
                        <a:cs typeface="Arial"/>
                      </a:rPr>
                      <a:t>†</a:t>
                    </a:r>
                    <a:endParaRPr lang="en-US" baseline="30000" dirty="0">
                      <a:latin typeface="Arial"/>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800" dirty="0">
                        <a:solidFill>
                          <a:srgbClr val="000000"/>
                        </a:solidFill>
                        <a:latin typeface="Arial"/>
                        <a:cs typeface="Arial"/>
                      </a:rPr>
                      <a:t>34</a:t>
                    </a:r>
                    <a:r>
                      <a:rPr lang="en-US" sz="800" dirty="0" smtClean="0">
                        <a:solidFill>
                          <a:srgbClr val="000000"/>
                        </a:solidFill>
                        <a:latin typeface="Arial"/>
                        <a:cs typeface="Arial"/>
                      </a:rPr>
                      <a:t>%*</a:t>
                    </a:r>
                    <a:endParaRPr lang="en-US" dirty="0">
                      <a:solidFill>
                        <a:schemeClr val="tx2"/>
                      </a:solidFill>
                      <a:latin typeface="+mj-lt"/>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800" dirty="0">
                        <a:solidFill>
                          <a:srgbClr val="000000"/>
                        </a:solidFill>
                        <a:latin typeface="Arial"/>
                        <a:cs typeface="Arial"/>
                      </a:rPr>
                      <a:t>13%</a:t>
                    </a:r>
                    <a:endParaRPr lang="en-US" dirty="0">
                      <a:latin typeface="Arial"/>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800" dirty="0">
                        <a:solidFill>
                          <a:srgbClr val="000000"/>
                        </a:solidFill>
                        <a:latin typeface="Arial"/>
                        <a:cs typeface="Arial"/>
                      </a:rPr>
                      <a:t>21%</a:t>
                    </a:r>
                    <a:endParaRPr lang="en-US" dirty="0">
                      <a:latin typeface="Arial"/>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800" dirty="0">
                        <a:solidFill>
                          <a:srgbClr val="000000"/>
                        </a:solidFill>
                        <a:latin typeface="Arial"/>
                        <a:cs typeface="Arial"/>
                      </a:rPr>
                      <a:t>14%</a:t>
                    </a:r>
                    <a:endParaRPr lang="en-US" dirty="0">
                      <a:latin typeface="Arial"/>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800" dirty="0">
                        <a:solidFill>
                          <a:srgbClr val="000000"/>
                        </a:solidFill>
                        <a:latin typeface="Arial"/>
                        <a:cs typeface="Arial"/>
                      </a:rPr>
                      <a:t>1%</a:t>
                    </a:r>
                    <a:endParaRPr lang="en-US" dirty="0">
                      <a:latin typeface="Arial"/>
                      <a:cs typeface="Arial"/>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rgbClr val="000000"/>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Unsure</c:v>
                </c:pt>
                <c:pt idx="1">
                  <c:v>More than 90% of treatment requests</c:v>
                </c:pt>
                <c:pt idx="2">
                  <c:v> 71% - 90% of treatment requests</c:v>
                </c:pt>
                <c:pt idx="3">
                  <c:v>51% - 70% of treatment requests</c:v>
                </c:pt>
                <c:pt idx="4">
                  <c:v>31% - 50% of treatment requests</c:v>
                </c:pt>
                <c:pt idx="5">
                  <c:v>11% - 30% of treatment requests</c:v>
                </c:pt>
                <c:pt idx="6">
                  <c:v>10% or fewer treatment requests</c:v>
                </c:pt>
              </c:strCache>
            </c:strRef>
          </c:cat>
          <c:val>
            <c:numRef>
              <c:f>Sheet1!$E$2:$E$8</c:f>
              <c:numCache>
                <c:formatCode>0%</c:formatCode>
                <c:ptCount val="7"/>
                <c:pt idx="0">
                  <c:v>0.108910891089109</c:v>
                </c:pt>
                <c:pt idx="1">
                  <c:v>0.0693069306930693</c:v>
                </c:pt>
                <c:pt idx="2">
                  <c:v>0.336633663366337</c:v>
                </c:pt>
                <c:pt idx="3">
                  <c:v>0.128712871287129</c:v>
                </c:pt>
                <c:pt idx="4">
                  <c:v>0.207920792079208</c:v>
                </c:pt>
                <c:pt idx="5">
                  <c:v>0.138613861386139</c:v>
                </c:pt>
                <c:pt idx="6">
                  <c:v>0.0099009900990099</c:v>
                </c:pt>
              </c:numCache>
            </c:numRef>
          </c:val>
        </c:ser>
        <c:dLbls>
          <c:showLegendKey val="0"/>
          <c:showVal val="0"/>
          <c:showCatName val="0"/>
          <c:showSerName val="0"/>
          <c:showPercent val="0"/>
          <c:showBubbleSize val="0"/>
        </c:dLbls>
        <c:gapWidth val="80"/>
        <c:axId val="-2119582120"/>
        <c:axId val="-2119578952"/>
      </c:barChart>
      <c:catAx>
        <c:axId val="-2119582120"/>
        <c:scaling>
          <c:orientation val="minMax"/>
        </c:scaling>
        <c:delete val="1"/>
        <c:axPos val="l"/>
        <c:numFmt formatCode="General" sourceLinked="0"/>
        <c:majorTickMark val="none"/>
        <c:minorTickMark val="none"/>
        <c:tickLblPos val="none"/>
        <c:crossAx val="-2119578952"/>
        <c:crosses val="autoZero"/>
        <c:auto val="1"/>
        <c:lblAlgn val="ctr"/>
        <c:lblOffset val="100"/>
        <c:noMultiLvlLbl val="0"/>
      </c:catAx>
      <c:valAx>
        <c:axId val="-2119578952"/>
        <c:scaling>
          <c:orientation val="minMax"/>
          <c:max val="0.5"/>
          <c:min val="0.0"/>
        </c:scaling>
        <c:delete val="1"/>
        <c:axPos val="b"/>
        <c:numFmt formatCode="0%" sourceLinked="1"/>
        <c:majorTickMark val="out"/>
        <c:minorTickMark val="none"/>
        <c:tickLblPos val="none"/>
        <c:crossAx val="-2119582120"/>
        <c:crosses val="autoZero"/>
        <c:crossBetween val="between"/>
      </c:valAx>
      <c:spPr>
        <a:noFill/>
        <a:ln w="9525">
          <a:solidFill>
            <a:srgbClr val="FFFFFF">
              <a:lumMod val="75000"/>
            </a:srgbClr>
          </a:solidFill>
        </a:ln>
      </c:spPr>
    </c:plotArea>
    <c:legend>
      <c:legendPos val="tr"/>
      <c:layout>
        <c:manualLayout>
          <c:xMode val="edge"/>
          <c:yMode val="edge"/>
          <c:x val="0.526915396958893"/>
          <c:y val="0.0570751312335958"/>
          <c:w val="0.458300440463476"/>
          <c:h val="0.182628710731764"/>
        </c:manualLayout>
      </c:layout>
      <c:overlay val="0"/>
      <c:txPr>
        <a:bodyPr/>
        <a:lstStyle/>
        <a:p>
          <a:pPr>
            <a:defRPr>
              <a:solidFill>
                <a:srgbClr val="666565"/>
              </a:solidFill>
            </a:defRPr>
          </a:pPr>
          <a:endParaRPr lang="en-US"/>
        </a:p>
      </c:txPr>
    </c:legend>
    <c:plotVisOnly val="1"/>
    <c:dispBlanksAs val="gap"/>
    <c:showDLblsOverMax val="0"/>
  </c:chart>
  <c:txPr>
    <a:bodyPr/>
    <a:lstStyle/>
    <a:p>
      <a:pPr>
        <a:defRPr sz="900">
          <a:latin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00026246719160105"/>
          <c:y val="0.00677269983836357"/>
          <c:w val="0.999737532808399"/>
          <c:h val="0.993227356003987"/>
        </c:manualLayout>
      </c:layout>
      <c:barChart>
        <c:barDir val="bar"/>
        <c:grouping val="stacked"/>
        <c:varyColors val="0"/>
        <c:ser>
          <c:idx val="0"/>
          <c:order val="0"/>
          <c:tx>
            <c:strRef>
              <c:f>Sheet1!$B$1</c:f>
              <c:strCache>
                <c:ptCount val="1"/>
                <c:pt idx="0">
                  <c:v>Yes</c:v>
                </c:pt>
              </c:strCache>
            </c:strRef>
          </c:tx>
          <c:spPr>
            <a:solidFill>
              <a:srgbClr val="1F597F"/>
            </a:solidFill>
            <a:ln>
              <a:noFill/>
            </a:ln>
            <a:effectLst/>
          </c:spPr>
          <c:invertIfNegative val="0"/>
          <c:dLbls>
            <c:spPr>
              <a:noFill/>
              <a:ln>
                <a:noFill/>
              </a:ln>
              <a:effectLst/>
            </c:spPr>
            <c:txPr>
              <a:bodyPr/>
              <a:lstStyle/>
              <a:p>
                <a:pPr>
                  <a:defRPr>
                    <a:solidFill>
                      <a:schemeClr val="bg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1"/>
                <c:pt idx="0">
                  <c:v>Percentage of Oncologists</c:v>
                </c:pt>
              </c:strCache>
            </c:strRef>
          </c:cat>
          <c:val>
            <c:numRef>
              <c:f>Sheet1!$B$2:$B$3</c:f>
              <c:numCache>
                <c:formatCode>0%</c:formatCode>
                <c:ptCount val="2"/>
                <c:pt idx="0">
                  <c:v>0.04</c:v>
                </c:pt>
                <c:pt idx="1">
                  <c:v>0.14</c:v>
                </c:pt>
              </c:numCache>
            </c:numRef>
          </c:val>
        </c:ser>
        <c:ser>
          <c:idx val="1"/>
          <c:order val="1"/>
          <c:tx>
            <c:strRef>
              <c:f>Sheet1!$C$1</c:f>
              <c:strCache>
                <c:ptCount val="1"/>
                <c:pt idx="0">
                  <c:v>No</c:v>
                </c:pt>
              </c:strCache>
            </c:strRef>
          </c:tx>
          <c:spPr>
            <a:solidFill>
              <a:srgbClr val="2A76AA"/>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FFFFFF"/>
                    </a:solidFill>
                    <a:latin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1"/>
                <c:pt idx="0">
                  <c:v>Percentage of Oncologists</c:v>
                </c:pt>
              </c:strCache>
            </c:strRef>
          </c:cat>
          <c:val>
            <c:numRef>
              <c:f>Sheet1!$C$2:$C$3</c:f>
              <c:numCache>
                <c:formatCode>0%</c:formatCode>
                <c:ptCount val="2"/>
                <c:pt idx="0">
                  <c:v>0.46</c:v>
                </c:pt>
                <c:pt idx="1">
                  <c:v>0.26</c:v>
                </c:pt>
              </c:numCache>
            </c:numRef>
          </c:val>
        </c:ser>
        <c:ser>
          <c:idx val="2"/>
          <c:order val="2"/>
          <c:tx>
            <c:strRef>
              <c:f>Sheet1!$D$1</c:f>
              <c:strCache>
                <c:ptCount val="1"/>
                <c:pt idx="0">
                  <c:v>Unsure</c:v>
                </c:pt>
              </c:strCache>
            </c:strRef>
          </c:tx>
          <c:spPr>
            <a:solidFill>
              <a:srgbClr val="70B0DC"/>
            </a:solidFill>
            <a:ln>
              <a:noFill/>
            </a:ln>
            <a:effectLst/>
          </c:spPr>
          <c:invertIfNegative val="0"/>
          <c:dPt>
            <c:idx val="0"/>
            <c:invertIfNegative val="0"/>
            <c:bubble3D val="0"/>
          </c:dPt>
          <c:dLbls>
            <c:spPr>
              <a:noFill/>
              <a:ln>
                <a:noFill/>
              </a:ln>
              <a:effectLst/>
            </c:spPr>
            <c:txPr>
              <a:bodyPr/>
              <a:lstStyle/>
              <a:p>
                <a:pPr>
                  <a:defRPr>
                    <a:solidFill>
                      <a:srgbClr val="FFFFFF"/>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1"/>
                <c:pt idx="0">
                  <c:v>Percentage of Oncologists</c:v>
                </c:pt>
              </c:strCache>
            </c:strRef>
          </c:cat>
          <c:val>
            <c:numRef>
              <c:f>Sheet1!$D$2:$D$3</c:f>
              <c:numCache>
                <c:formatCode>0%</c:formatCode>
                <c:ptCount val="2"/>
                <c:pt idx="0">
                  <c:v>0.42</c:v>
                </c:pt>
                <c:pt idx="1">
                  <c:v>0.6</c:v>
                </c:pt>
              </c:numCache>
            </c:numRef>
          </c:val>
        </c:ser>
        <c:ser>
          <c:idx val="3"/>
          <c:order val="3"/>
          <c:tx>
            <c:strRef>
              <c:f>Sheet1!$E$1</c:f>
              <c:strCache>
                <c:ptCount val="1"/>
                <c:pt idx="0">
                  <c:v>Column2</c:v>
                </c:pt>
              </c:strCache>
            </c:strRef>
          </c:tx>
          <c:spPr>
            <a:solidFill>
              <a:srgbClr val="AAAAAA"/>
            </a:solidFill>
            <a:ln>
              <a:noFill/>
            </a:ln>
            <a:effectLst/>
          </c:spPr>
          <c:invertIfNegative val="0"/>
          <c:dPt>
            <c:idx val="0"/>
            <c:invertIfNegative val="0"/>
            <c:bubble3D val="0"/>
          </c:dPt>
          <c:dLbls>
            <c:dLbl>
              <c:idx val="0"/>
              <c:spPr/>
              <c:txPr>
                <a:bodyPr/>
                <a:lstStyle/>
                <a:p>
                  <a:pPr>
                    <a:defRPr>
                      <a:solidFill>
                        <a:srgbClr val="555555"/>
                      </a:solidFill>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1"/>
                <c:pt idx="0">
                  <c:v>Percentage of Oncologists</c:v>
                </c:pt>
              </c:strCache>
            </c:strRef>
          </c:cat>
          <c:val>
            <c:numRef>
              <c:f>Sheet1!$E$2:$E$3</c:f>
              <c:numCache>
                <c:formatCode>General</c:formatCode>
                <c:ptCount val="2"/>
                <c:pt idx="0" formatCode="0%">
                  <c:v>0.08</c:v>
                </c:pt>
              </c:numCache>
            </c:numRef>
          </c:val>
        </c:ser>
        <c:dLbls>
          <c:showLegendKey val="0"/>
          <c:showVal val="0"/>
          <c:showCatName val="0"/>
          <c:showSerName val="0"/>
          <c:showPercent val="0"/>
          <c:showBubbleSize val="0"/>
        </c:dLbls>
        <c:gapWidth val="60"/>
        <c:overlap val="100"/>
        <c:axId val="-2119509656"/>
        <c:axId val="-2119506456"/>
      </c:barChart>
      <c:catAx>
        <c:axId val="-2119509656"/>
        <c:scaling>
          <c:orientation val="minMax"/>
        </c:scaling>
        <c:delete val="1"/>
        <c:axPos val="l"/>
        <c:numFmt formatCode="General" sourceLinked="1"/>
        <c:majorTickMark val="none"/>
        <c:minorTickMark val="none"/>
        <c:tickLblPos val="none"/>
        <c:crossAx val="-2119506456"/>
        <c:crosses val="autoZero"/>
        <c:auto val="1"/>
        <c:lblAlgn val="ctr"/>
        <c:lblOffset val="100"/>
        <c:noMultiLvlLbl val="0"/>
      </c:catAx>
      <c:valAx>
        <c:axId val="-2119506456"/>
        <c:scaling>
          <c:orientation val="minMax"/>
          <c:max val="1.0"/>
          <c:min val="0.0"/>
        </c:scaling>
        <c:delete val="1"/>
        <c:axPos val="b"/>
        <c:numFmt formatCode="0%" sourceLinked="1"/>
        <c:majorTickMark val="none"/>
        <c:minorTickMark val="none"/>
        <c:tickLblPos val="none"/>
        <c:crossAx val="-2119509656"/>
        <c:crosses val="autoZero"/>
        <c:crossBetween val="between"/>
      </c:valAx>
      <c:spPr>
        <a:ln>
          <a:noFill/>
        </a:ln>
      </c:spPr>
    </c:plotArea>
    <c:plotVisOnly val="1"/>
    <c:dispBlanksAs val="gap"/>
    <c:showDLblsOverMax val="0"/>
  </c:chart>
  <c:txPr>
    <a:bodyPr/>
    <a:lstStyle/>
    <a:p>
      <a:pPr>
        <a:defRPr sz="1200">
          <a:latin typeface="Calibri" pitchFamily="34" charset="0"/>
          <a:cs typeface="Calibri"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38916197569309"/>
          <c:y val="0.0580185307753511"/>
          <c:w val="0.924718344009566"/>
          <c:h val="0.720578135925018"/>
        </c:manualLayout>
      </c:layout>
      <c:barChart>
        <c:barDir val="col"/>
        <c:grouping val="clustered"/>
        <c:varyColors val="0"/>
        <c:ser>
          <c:idx val="0"/>
          <c:order val="0"/>
          <c:tx>
            <c:strRef>
              <c:f>Sheet1!$B$1</c:f>
              <c:strCache>
                <c:ptCount val="1"/>
                <c:pt idx="0">
                  <c:v>Winter 2012 (n=87)</c:v>
                </c:pt>
              </c:strCache>
            </c:strRef>
          </c:tx>
          <c:spPr>
            <a:solidFill>
              <a:schemeClr val="tx2"/>
            </a:solidFill>
          </c:spPr>
          <c:invertIfNegative val="0"/>
          <c:dLbls>
            <c:spPr>
              <a:noFill/>
              <a:ln>
                <a:noFill/>
              </a:ln>
              <a:effectLst/>
            </c:spPr>
            <c:txPr>
              <a:bodyPr/>
              <a:lstStyle/>
              <a:p>
                <a:pPr>
                  <a:defRPr sz="900">
                    <a:solidFill>
                      <a:srgbClr val="65656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Buy-and-bill_x000d_(Physician acquisition through_x000d_a specialty wholesaler)</c:v>
                </c:pt>
                <c:pt idx="1">
                  <c:v>Specialty pharmacy_x000d_(Oncologist not involved in_x000d_financing drug acquisition)</c:v>
                </c:pt>
                <c:pt idx="2">
                  <c:v>Patient acquisition_x000d_(Brown bagging)</c:v>
                </c:pt>
                <c:pt idx="3">
                  <c:v>Other</c:v>
                </c:pt>
              </c:strCache>
            </c:strRef>
          </c:cat>
          <c:val>
            <c:numRef>
              <c:f>Sheet1!$B$2:$B$5</c:f>
              <c:numCache>
                <c:formatCode>0%</c:formatCode>
                <c:ptCount val="4"/>
                <c:pt idx="0">
                  <c:v>0.72</c:v>
                </c:pt>
                <c:pt idx="1">
                  <c:v>0.23</c:v>
                </c:pt>
                <c:pt idx="2">
                  <c:v>0.03</c:v>
                </c:pt>
                <c:pt idx="3">
                  <c:v>0.02</c:v>
                </c:pt>
              </c:numCache>
            </c:numRef>
          </c:val>
        </c:ser>
        <c:ser>
          <c:idx val="1"/>
          <c:order val="1"/>
          <c:tx>
            <c:strRef>
              <c:f>Sheet1!$C$1</c:f>
              <c:strCache>
                <c:ptCount val="1"/>
                <c:pt idx="0">
                  <c:v>Winter 2013 (n=86)</c:v>
                </c:pt>
              </c:strCache>
            </c:strRef>
          </c:tx>
          <c:spPr>
            <a:solidFill>
              <a:schemeClr val="tx2">
                <a:lumMod val="75000"/>
              </a:schemeClr>
            </a:solidFill>
          </c:spPr>
          <c:invertIfNegative val="0"/>
          <c:dLbls>
            <c:spPr>
              <a:noFill/>
              <a:ln>
                <a:noFill/>
              </a:ln>
              <a:effectLst/>
            </c:spPr>
            <c:txPr>
              <a:bodyPr/>
              <a:lstStyle/>
              <a:p>
                <a:pPr>
                  <a:defRPr sz="900">
                    <a:solidFill>
                      <a:srgbClr val="65656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Buy-and-bill_x000d_(Physician acquisition through_x000d_a specialty wholesaler)</c:v>
                </c:pt>
                <c:pt idx="1">
                  <c:v>Specialty pharmacy_x000d_(Oncologist not involved in_x000d_financing drug acquisition)</c:v>
                </c:pt>
                <c:pt idx="2">
                  <c:v>Patient acquisition_x000d_(Brown bagging)</c:v>
                </c:pt>
                <c:pt idx="3">
                  <c:v>Other</c:v>
                </c:pt>
              </c:strCache>
            </c:strRef>
          </c:cat>
          <c:val>
            <c:numRef>
              <c:f>Sheet1!$C$2:$C$5</c:f>
              <c:numCache>
                <c:formatCode>0%</c:formatCode>
                <c:ptCount val="4"/>
                <c:pt idx="0">
                  <c:v>0.69</c:v>
                </c:pt>
                <c:pt idx="1">
                  <c:v>0.24</c:v>
                </c:pt>
                <c:pt idx="2">
                  <c:v>0.03</c:v>
                </c:pt>
                <c:pt idx="3">
                  <c:v>0.03</c:v>
                </c:pt>
              </c:numCache>
            </c:numRef>
          </c:val>
        </c:ser>
        <c:ser>
          <c:idx val="2"/>
          <c:order val="2"/>
          <c:tx>
            <c:strRef>
              <c:f>Sheet1!$D$1</c:f>
              <c:strCache>
                <c:ptCount val="1"/>
                <c:pt idx="0">
                  <c:v>Winter 2014 (n=88)</c:v>
                </c:pt>
              </c:strCache>
            </c:strRef>
          </c:tx>
          <c:spPr>
            <a:solidFill>
              <a:schemeClr val="tx2">
                <a:lumMod val="50000"/>
              </a:schemeClr>
            </a:solidFill>
          </c:spPr>
          <c:invertIfNegative val="0"/>
          <c:dLbls>
            <c:dLbl>
              <c:idx val="2"/>
              <c:layout>
                <c:manualLayout>
                  <c:x val="-0.00329077480515439"/>
                  <c:y val="-0.07118379206709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329077480515451"/>
                  <c:y val="-0.10914848116955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solidFill>
                      <a:srgbClr val="65656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Buy-and-bill_x000d_(Physician acquisition through_x000d_a specialty wholesaler)</c:v>
                </c:pt>
                <c:pt idx="1">
                  <c:v>Specialty pharmacy_x000d_(Oncologist not involved in_x000d_financing drug acquisition)</c:v>
                </c:pt>
                <c:pt idx="2">
                  <c:v>Patient acquisition_x000d_(Brown bagging)</c:v>
                </c:pt>
                <c:pt idx="3">
                  <c:v>Other</c:v>
                </c:pt>
              </c:strCache>
            </c:strRef>
          </c:cat>
          <c:val>
            <c:numRef>
              <c:f>Sheet1!$D$2:$D$5</c:f>
              <c:numCache>
                <c:formatCode>0%</c:formatCode>
                <c:ptCount val="4"/>
                <c:pt idx="0">
                  <c:v>0.63</c:v>
                </c:pt>
                <c:pt idx="1">
                  <c:v>0.33</c:v>
                </c:pt>
                <c:pt idx="2">
                  <c:v>0.04</c:v>
                </c:pt>
                <c:pt idx="3">
                  <c:v>0.0</c:v>
                </c:pt>
              </c:numCache>
            </c:numRef>
          </c:val>
        </c:ser>
        <c:ser>
          <c:idx val="4"/>
          <c:order val="3"/>
          <c:tx>
            <c:strRef>
              <c:f>Sheet1!$F$1</c:f>
              <c:strCache>
                <c:ptCount val="1"/>
                <c:pt idx="0">
                  <c:v>Winter 2015 (estimated) (n=84)</c:v>
                </c:pt>
              </c:strCache>
            </c:strRef>
          </c:tx>
          <c:spPr>
            <a:solidFill>
              <a:schemeClr val="bg1">
                <a:lumMod val="50000"/>
              </a:schemeClr>
            </a:solidFill>
          </c:spPr>
          <c:invertIfNegative val="0"/>
          <c:dLbls>
            <c:spPr>
              <a:noFill/>
              <a:ln>
                <a:noFill/>
              </a:ln>
              <a:effectLst/>
            </c:spPr>
            <c:txPr>
              <a:bodyPr/>
              <a:lstStyle/>
              <a:p>
                <a:pPr>
                  <a:defRPr sz="900">
                    <a:solidFill>
                      <a:srgbClr val="65656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Buy-and-bill_x000d_(Physician acquisition through_x000d_a specialty wholesaler)</c:v>
                </c:pt>
                <c:pt idx="1">
                  <c:v>Specialty pharmacy_x000d_(Oncologist not involved in_x000d_financing drug acquisition)</c:v>
                </c:pt>
                <c:pt idx="2">
                  <c:v>Patient acquisition_x000d_(Brown bagging)</c:v>
                </c:pt>
                <c:pt idx="3">
                  <c:v>Other</c:v>
                </c:pt>
              </c:strCache>
            </c:strRef>
          </c:cat>
          <c:val>
            <c:numRef>
              <c:f>Sheet1!$F$2:$F$5</c:f>
              <c:numCache>
                <c:formatCode>0%</c:formatCode>
                <c:ptCount val="4"/>
                <c:pt idx="0">
                  <c:v>0.55</c:v>
                </c:pt>
                <c:pt idx="1">
                  <c:v>0.41</c:v>
                </c:pt>
                <c:pt idx="2">
                  <c:v>0.04</c:v>
                </c:pt>
                <c:pt idx="3">
                  <c:v>0.0</c:v>
                </c:pt>
              </c:numCache>
            </c:numRef>
          </c:val>
        </c:ser>
        <c:dLbls>
          <c:dLblPos val="outEnd"/>
          <c:showLegendKey val="0"/>
          <c:showVal val="1"/>
          <c:showCatName val="0"/>
          <c:showSerName val="0"/>
          <c:showPercent val="0"/>
          <c:showBubbleSize val="0"/>
        </c:dLbls>
        <c:gapWidth val="150"/>
        <c:axId val="-2119372152"/>
        <c:axId val="-2119368920"/>
      </c:barChart>
      <c:catAx>
        <c:axId val="-2119372152"/>
        <c:scaling>
          <c:orientation val="minMax"/>
        </c:scaling>
        <c:delete val="0"/>
        <c:axPos val="b"/>
        <c:numFmt formatCode="General" sourceLinked="0"/>
        <c:majorTickMark val="out"/>
        <c:minorTickMark val="none"/>
        <c:tickLblPos val="nextTo"/>
        <c:txPr>
          <a:bodyPr/>
          <a:lstStyle/>
          <a:p>
            <a:pPr>
              <a:defRPr sz="900">
                <a:solidFill>
                  <a:srgbClr val="656565"/>
                </a:solidFill>
              </a:defRPr>
            </a:pPr>
            <a:endParaRPr lang="en-US"/>
          </a:p>
        </c:txPr>
        <c:crossAx val="-2119368920"/>
        <c:crosses val="autoZero"/>
        <c:auto val="1"/>
        <c:lblAlgn val="ctr"/>
        <c:lblOffset val="100"/>
        <c:noMultiLvlLbl val="0"/>
      </c:catAx>
      <c:valAx>
        <c:axId val="-2119368920"/>
        <c:scaling>
          <c:orientation val="minMax"/>
          <c:max val="0.75"/>
        </c:scaling>
        <c:delete val="0"/>
        <c:axPos val="l"/>
        <c:numFmt formatCode="0%" sourceLinked="1"/>
        <c:majorTickMark val="out"/>
        <c:minorTickMark val="none"/>
        <c:tickLblPos val="nextTo"/>
        <c:txPr>
          <a:bodyPr/>
          <a:lstStyle/>
          <a:p>
            <a:pPr>
              <a:defRPr sz="900">
                <a:solidFill>
                  <a:srgbClr val="656565"/>
                </a:solidFill>
              </a:defRPr>
            </a:pPr>
            <a:endParaRPr lang="en-US"/>
          </a:p>
        </c:txPr>
        <c:crossAx val="-2119372152"/>
        <c:crosses val="autoZero"/>
        <c:crossBetween val="between"/>
        <c:majorUnit val="0.25"/>
      </c:valAx>
    </c:plotArea>
    <c:legend>
      <c:legendPos val="t"/>
      <c:layout>
        <c:manualLayout>
          <c:xMode val="edge"/>
          <c:yMode val="edge"/>
          <c:x val="0.70295419591278"/>
          <c:y val="0.0543261419572811"/>
          <c:w val="0.276927380243976"/>
          <c:h val="0.27046776906259"/>
        </c:manualLayout>
      </c:layout>
      <c:overlay val="0"/>
      <c:txPr>
        <a:bodyPr/>
        <a:lstStyle/>
        <a:p>
          <a:pPr>
            <a:defRPr sz="900">
              <a:solidFill>
                <a:srgbClr val="65656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8916197569309"/>
          <c:y val="0.0580185307753511"/>
          <c:w val="0.924718344009566"/>
          <c:h val="0.720578135925018"/>
        </c:manualLayout>
      </c:layout>
      <c:lineChart>
        <c:grouping val="standard"/>
        <c:varyColors val="0"/>
        <c:ser>
          <c:idx val="3"/>
          <c:order val="0"/>
          <c:tx>
            <c:strRef>
              <c:f>Sheet1!$E$1</c:f>
              <c:strCache>
                <c:ptCount val="1"/>
                <c:pt idx="0">
                  <c:v>Winter 2014 preferred (n=103)</c:v>
                </c:pt>
              </c:strCache>
            </c:strRef>
          </c:tx>
          <c:spPr>
            <a:ln>
              <a:noFill/>
            </a:ln>
          </c:spPr>
          <c:marker>
            <c:symbol val="diamond"/>
            <c:size val="8"/>
            <c:spPr>
              <a:solidFill>
                <a:srgbClr val="FF4700"/>
              </a:solidFill>
              <a:ln>
                <a:noFill/>
              </a:ln>
            </c:spPr>
          </c:marker>
          <c:dLbls>
            <c:dLbl>
              <c:idx val="0"/>
              <c:layout/>
              <c:tx>
                <c:rich>
                  <a:bodyPr/>
                  <a:lstStyle/>
                  <a:p>
                    <a:r>
                      <a:rPr lang="en-US">
                        <a:solidFill>
                          <a:srgbClr val="FF4700"/>
                        </a:solidFill>
                      </a:rPr>
                      <a:t>43</a:t>
                    </a:r>
                    <a:r>
                      <a:rPr lang="en-US" smtClean="0">
                        <a:solidFill>
                          <a:srgbClr val="FF4700"/>
                        </a:solidFill>
                      </a:rPr>
                      <a:t>%*</a:t>
                    </a:r>
                    <a:endParaRPr lang="en-US">
                      <a:solidFill>
                        <a:schemeClr val="accent1">
                          <a:lumMod val="60000"/>
                          <a:lumOff val="40000"/>
                        </a:schemeClr>
                      </a:solidFill>
                    </a:endParaRPr>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solidFill>
                          <a:srgbClr val="FF4700"/>
                        </a:solidFill>
                      </a:rPr>
                      <a:t>51</a:t>
                    </a:r>
                    <a:r>
                      <a:rPr lang="en-US" smtClean="0">
                        <a:solidFill>
                          <a:srgbClr val="FF4700"/>
                        </a:solidFill>
                      </a:rPr>
                      <a:t>%*</a:t>
                    </a:r>
                    <a:endParaRPr lang="en-US">
                      <a:solidFill>
                        <a:srgbClr val="EA645C"/>
                      </a:solidFill>
                    </a:endParaRPr>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solidFill>
                          <a:srgbClr val="FF4700"/>
                        </a:solidFill>
                      </a:rPr>
                      <a:t>3</a:t>
                    </a:r>
                    <a:r>
                      <a:rPr lang="en-US" smtClean="0">
                        <a:solidFill>
                          <a:srgbClr val="FF4700"/>
                        </a:solidFill>
                      </a:rPr>
                      <a:t>%*</a:t>
                    </a:r>
                    <a:endParaRPr lang="en-US">
                      <a:solidFill>
                        <a:srgbClr val="EA645C"/>
                      </a:solidFill>
                    </a:endParaRPr>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solidFill>
                          <a:srgbClr val="FF4700"/>
                        </a:solidFill>
                      </a:rPr>
                      <a:t>3</a:t>
                    </a:r>
                    <a:r>
                      <a:rPr lang="en-US" smtClean="0">
                        <a:solidFill>
                          <a:srgbClr val="FF4700"/>
                        </a:solidFill>
                      </a:rPr>
                      <a:t>%*</a:t>
                    </a:r>
                    <a:endParaRPr lang="en-US">
                      <a:solidFill>
                        <a:srgbClr val="EA645C"/>
                      </a:solidFill>
                    </a:endParaRPr>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solidFill>
                      <a:srgbClr val="FF47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Buy-and-bill_x000d_(Physician acquisition through_x000d_a specialty wholesaler)</c:v>
                </c:pt>
                <c:pt idx="1">
                  <c:v>Specialty pharmacy_x000d_(Oncologist not involved in_x000d_financing drug acquisition)</c:v>
                </c:pt>
                <c:pt idx="2">
                  <c:v>Patient acquisition_x000d_(Brown bagging)</c:v>
                </c:pt>
                <c:pt idx="3">
                  <c:v>Other</c:v>
                </c:pt>
              </c:strCache>
            </c:strRef>
          </c:cat>
          <c:val>
            <c:numRef>
              <c:f>Sheet1!$E$2:$E$5</c:f>
              <c:numCache>
                <c:formatCode>0%</c:formatCode>
                <c:ptCount val="4"/>
                <c:pt idx="0">
                  <c:v>0.43</c:v>
                </c:pt>
                <c:pt idx="1">
                  <c:v>0.51</c:v>
                </c:pt>
                <c:pt idx="2">
                  <c:v>0.03</c:v>
                </c:pt>
                <c:pt idx="3">
                  <c:v>0.03</c:v>
                </c:pt>
              </c:numCache>
            </c:numRef>
          </c:val>
          <c:smooth val="0"/>
        </c:ser>
        <c:dLbls>
          <c:showLegendKey val="0"/>
          <c:showVal val="0"/>
          <c:showCatName val="0"/>
          <c:showSerName val="0"/>
          <c:showPercent val="0"/>
          <c:showBubbleSize val="0"/>
        </c:dLbls>
        <c:marker val="1"/>
        <c:smooth val="0"/>
        <c:axId val="-2119324232"/>
        <c:axId val="-2119321208"/>
      </c:lineChart>
      <c:catAx>
        <c:axId val="-2119324232"/>
        <c:scaling>
          <c:orientation val="minMax"/>
        </c:scaling>
        <c:delete val="1"/>
        <c:axPos val="b"/>
        <c:numFmt formatCode="General" sourceLinked="0"/>
        <c:majorTickMark val="out"/>
        <c:minorTickMark val="none"/>
        <c:tickLblPos val="nextTo"/>
        <c:crossAx val="-2119321208"/>
        <c:crosses val="autoZero"/>
        <c:auto val="1"/>
        <c:lblAlgn val="ctr"/>
        <c:lblOffset val="100"/>
        <c:noMultiLvlLbl val="0"/>
      </c:catAx>
      <c:valAx>
        <c:axId val="-2119321208"/>
        <c:scaling>
          <c:orientation val="minMax"/>
          <c:max val="0.75"/>
        </c:scaling>
        <c:delete val="1"/>
        <c:axPos val="l"/>
        <c:numFmt formatCode="0%" sourceLinked="1"/>
        <c:majorTickMark val="out"/>
        <c:minorTickMark val="none"/>
        <c:tickLblPos val="nextTo"/>
        <c:crossAx val="-2119324232"/>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92184365480066"/>
          <c:y val="0.0255402750491163"/>
          <c:w val="0.756430159271974"/>
          <c:h val="0.956777996070742"/>
        </c:manualLayout>
      </c:layout>
      <c:barChart>
        <c:barDir val="bar"/>
        <c:grouping val="clustered"/>
        <c:varyColors val="0"/>
        <c:ser>
          <c:idx val="0"/>
          <c:order val="0"/>
          <c:tx>
            <c:strRef>
              <c:f>Sheet1!$A$2</c:f>
              <c:strCache>
                <c:ptCount val="1"/>
                <c:pt idx="0">
                  <c:v>Covered lives (n=112.2 million)</c:v>
                </c:pt>
              </c:strCache>
            </c:strRef>
          </c:tx>
          <c:spPr>
            <a:solidFill>
              <a:srgbClr val="DDE460"/>
            </a:solidFill>
          </c:spPr>
          <c:invertIfNegative val="0"/>
          <c:dLbls>
            <c:dLbl>
              <c:idx val="1"/>
              <c:layout>
                <c:manualLayout>
                  <c:x val="0.0"/>
                  <c:y val="0.00438436143156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0.00876872286313301"/>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Unsure</c:v>
                </c:pt>
                <c:pt idx="1">
                  <c:v>Higher than ASP +20%</c:v>
                </c:pt>
                <c:pt idx="2">
                  <c:v>ASP +16% to ASP +20%</c:v>
                </c:pt>
                <c:pt idx="3">
                  <c:v>ASP +11% to ASP +15%</c:v>
                </c:pt>
                <c:pt idx="4">
                  <c:v>ASP +7% to ASP +10% </c:v>
                </c:pt>
                <c:pt idx="5">
                  <c:v>ASP +6% (the former Medicare rate)</c:v>
                </c:pt>
                <c:pt idx="6">
                  <c:v>ASP+4.4% to ASP+5%</c:v>
                </c:pt>
                <c:pt idx="7">
                  <c:v>ASP+4.3% (the Medicare rate, as of 4/1/2013)</c:v>
                </c:pt>
                <c:pt idx="8">
                  <c:v>Less than ASP +4.3%</c:v>
                </c:pt>
              </c:strCache>
            </c:strRef>
          </c:cat>
          <c:val>
            <c:numRef>
              <c:f>Sheet1!$B$2:$J$2</c:f>
              <c:numCache>
                <c:formatCode>0%</c:formatCode>
                <c:ptCount val="9"/>
                <c:pt idx="0">
                  <c:v>0.14</c:v>
                </c:pt>
                <c:pt idx="1">
                  <c:v>0.0</c:v>
                </c:pt>
                <c:pt idx="2">
                  <c:v>0.01</c:v>
                </c:pt>
                <c:pt idx="3">
                  <c:v>0.02</c:v>
                </c:pt>
                <c:pt idx="4">
                  <c:v>0.24</c:v>
                </c:pt>
                <c:pt idx="5">
                  <c:v>0.38</c:v>
                </c:pt>
                <c:pt idx="6">
                  <c:v>0.0</c:v>
                </c:pt>
                <c:pt idx="7">
                  <c:v>0.2</c:v>
                </c:pt>
                <c:pt idx="8">
                  <c:v>0.01</c:v>
                </c:pt>
              </c:numCache>
            </c:numRef>
          </c:val>
        </c:ser>
        <c:ser>
          <c:idx val="1"/>
          <c:order val="1"/>
          <c:tx>
            <c:strRef>
              <c:f>Sheet1!$A$3</c:f>
              <c:strCache>
                <c:ptCount val="1"/>
                <c:pt idx="0">
                  <c:v>Summer 2012 Payers (n = 67)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Unsure</c:v>
                </c:pt>
                <c:pt idx="1">
                  <c:v>Higher than ASP +20%</c:v>
                </c:pt>
                <c:pt idx="2">
                  <c:v>ASP +16% to ASP +20%</c:v>
                </c:pt>
                <c:pt idx="3">
                  <c:v>ASP +11% to ASP +15%</c:v>
                </c:pt>
                <c:pt idx="4">
                  <c:v>ASP +7% to ASP +10% </c:v>
                </c:pt>
                <c:pt idx="5">
                  <c:v>ASP +6% (the former Medicare rate)</c:v>
                </c:pt>
                <c:pt idx="6">
                  <c:v>ASP+4.4% to ASP+5%</c:v>
                </c:pt>
                <c:pt idx="7">
                  <c:v>ASP+4.3% (the Medicare rate, as of 4/1/2013)</c:v>
                </c:pt>
                <c:pt idx="8">
                  <c:v>Less than ASP +4.3%</c:v>
                </c:pt>
              </c:strCache>
            </c:strRef>
          </c:cat>
          <c:val>
            <c:numRef>
              <c:f>Sheet1!$B$3:$J$3</c:f>
            </c:numRef>
          </c:val>
        </c:ser>
        <c:ser>
          <c:idx val="2"/>
          <c:order val="2"/>
          <c:tx>
            <c:strRef>
              <c:f>Sheet1!$A$4</c:f>
              <c:strCache>
                <c:ptCount val="1"/>
                <c:pt idx="0">
                  <c:v>Payers (n=63)</c:v>
                </c:pt>
              </c:strCache>
            </c:strRef>
          </c:tx>
          <c:spPr>
            <a:solidFill>
              <a:schemeClr val="tx2">
                <a:lumMod val="75000"/>
              </a:schemeClr>
            </a:solidFill>
          </c:spPr>
          <c:invertIfNegative val="0"/>
          <c:dLbls>
            <c:dLbl>
              <c:idx val="0"/>
              <c:layout>
                <c:manualLayout>
                  <c:x val="-2.82428267025854E-17"/>
                  <c:y val="-0.01315308429469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2428267025854E-17"/>
                  <c:y val="-0.008768722863133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0.00438436143156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
                  <c:y val="-0.01315308429469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1315308429469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
                  <c:y val="-0.0131530842946996"/>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
                  <c:y val="-0.01315308429469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
                  <c:y val="-0.008768722863133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616214246533731"/>
                  <c:y val="0.0"/>
                </c:manualLayout>
              </c:layout>
              <c:numFmt formatCode="0%" sourceLinked="0"/>
              <c:spPr/>
              <c:txPr>
                <a:bodyPr anchor="ctr" anchorCtr="0"/>
                <a:lstStyle/>
                <a:p>
                  <a:pPr>
                    <a:defRPr sz="9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Unsure</c:v>
                </c:pt>
                <c:pt idx="1">
                  <c:v>Higher than ASP +20%</c:v>
                </c:pt>
                <c:pt idx="2">
                  <c:v>ASP +16% to ASP +20%</c:v>
                </c:pt>
                <c:pt idx="3">
                  <c:v>ASP +11% to ASP +15%</c:v>
                </c:pt>
                <c:pt idx="4">
                  <c:v>ASP +7% to ASP +10% </c:v>
                </c:pt>
                <c:pt idx="5">
                  <c:v>ASP +6% (the former Medicare rate)</c:v>
                </c:pt>
                <c:pt idx="6">
                  <c:v>ASP+4.4% to ASP+5%</c:v>
                </c:pt>
                <c:pt idx="7">
                  <c:v>ASP+4.3% (the Medicare rate, as of 4/1/2013)</c:v>
                </c:pt>
                <c:pt idx="8">
                  <c:v>Less than ASP +4.3%</c:v>
                </c:pt>
              </c:strCache>
            </c:strRef>
          </c:cat>
          <c:val>
            <c:numRef>
              <c:f>Sheet1!$B$4:$J$4</c:f>
              <c:numCache>
                <c:formatCode>0%</c:formatCode>
                <c:ptCount val="9"/>
                <c:pt idx="0">
                  <c:v>0.14</c:v>
                </c:pt>
                <c:pt idx="1">
                  <c:v>0.03</c:v>
                </c:pt>
                <c:pt idx="2">
                  <c:v>0.05</c:v>
                </c:pt>
                <c:pt idx="3">
                  <c:v>0.06</c:v>
                </c:pt>
                <c:pt idx="4">
                  <c:v>0.22</c:v>
                </c:pt>
                <c:pt idx="5">
                  <c:v>0.32</c:v>
                </c:pt>
                <c:pt idx="6">
                  <c:v>0.0</c:v>
                </c:pt>
                <c:pt idx="7">
                  <c:v>0.13</c:v>
                </c:pt>
                <c:pt idx="8">
                  <c:v>0.05</c:v>
                </c:pt>
              </c:numCache>
            </c:numRef>
          </c:val>
        </c:ser>
        <c:dLbls>
          <c:showLegendKey val="0"/>
          <c:showVal val="0"/>
          <c:showCatName val="0"/>
          <c:showSerName val="0"/>
          <c:showPercent val="0"/>
          <c:showBubbleSize val="0"/>
        </c:dLbls>
        <c:gapWidth val="150"/>
        <c:axId val="-2119206264"/>
        <c:axId val="-2119200520"/>
      </c:barChart>
      <c:catAx>
        <c:axId val="-2119206264"/>
        <c:scaling>
          <c:orientation val="minMax"/>
        </c:scaling>
        <c:delete val="1"/>
        <c:axPos val="l"/>
        <c:numFmt formatCode="General" sourceLinked="0"/>
        <c:majorTickMark val="out"/>
        <c:minorTickMark val="none"/>
        <c:tickLblPos val="none"/>
        <c:crossAx val="-2119200520"/>
        <c:crossesAt val="0.0"/>
        <c:auto val="1"/>
        <c:lblAlgn val="ctr"/>
        <c:lblOffset val="100"/>
        <c:noMultiLvlLbl val="0"/>
      </c:catAx>
      <c:valAx>
        <c:axId val="-2119200520"/>
        <c:scaling>
          <c:orientation val="minMax"/>
          <c:max val="1.0"/>
          <c:min val="0.0"/>
        </c:scaling>
        <c:delete val="1"/>
        <c:axPos val="b"/>
        <c:numFmt formatCode="0%" sourceLinked="1"/>
        <c:majorTickMark val="out"/>
        <c:minorTickMark val="none"/>
        <c:tickLblPos val="none"/>
        <c:crossAx val="-2119206264"/>
        <c:crosses val="autoZero"/>
        <c:crossBetween val="between"/>
        <c:majorUnit val="0.2"/>
        <c:minorUnit val="0.0100000000000001"/>
      </c:valAx>
    </c:plotArea>
    <c:legend>
      <c:legendPos val="r"/>
      <c:legendEntry>
        <c:idx val="0"/>
        <c:txPr>
          <a:bodyPr/>
          <a:lstStyle/>
          <a:p>
            <a:pPr>
              <a:defRPr sz="900"/>
            </a:pPr>
            <a:endParaRPr lang="en-US"/>
          </a:p>
        </c:txPr>
      </c:legendEntry>
      <c:legendEntry>
        <c:idx val="1"/>
        <c:txPr>
          <a:bodyPr/>
          <a:lstStyle/>
          <a:p>
            <a:pPr>
              <a:defRPr sz="900"/>
            </a:pPr>
            <a:endParaRPr lang="en-US"/>
          </a:p>
        </c:txPr>
      </c:legendEntry>
      <c:layout>
        <c:manualLayout>
          <c:xMode val="edge"/>
          <c:yMode val="edge"/>
          <c:x val="0.511137102089961"/>
          <c:y val="0.868277557006192"/>
          <c:w val="0.470376470514027"/>
          <c:h val="0.0940687184787715"/>
        </c:manualLayout>
      </c:layout>
      <c:overlay val="1"/>
    </c:legend>
    <c:plotVisOnly val="1"/>
    <c:dispBlanksAs val="gap"/>
    <c:showDLblsOverMax val="0"/>
  </c:chart>
  <c:txPr>
    <a:bodyPr/>
    <a:lstStyle/>
    <a:p>
      <a:pPr>
        <a:defRPr sz="1000">
          <a:solidFill>
            <a:srgbClr val="666565"/>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05057785798501"/>
          <c:y val="0.000230929327363597"/>
          <c:w val="0.987097582028456"/>
          <c:h val="0.999769070672636"/>
        </c:manualLayout>
      </c:layout>
      <c:barChart>
        <c:barDir val="col"/>
        <c:grouping val="percentStacked"/>
        <c:varyColors val="0"/>
        <c:ser>
          <c:idx val="0"/>
          <c:order val="0"/>
          <c:tx>
            <c:strRef>
              <c:f>Sheet1!$B$1</c:f>
              <c:strCache>
                <c:ptCount val="1"/>
                <c:pt idx="0">
                  <c:v>Other</c:v>
                </c:pt>
              </c:strCache>
            </c:strRef>
          </c:tx>
          <c:spPr>
            <a:solidFill>
              <a:srgbClr val="9EA818">
                <a:lumMod val="60000"/>
                <a:lumOff val="40000"/>
              </a:srgbClr>
            </a:solidFill>
            <a:effectLst>
              <a:outerShdw blurRad="50800" dist="38100" dir="2700000" algn="tl" rotWithShape="0">
                <a:srgbClr val="000000">
                  <a:lumMod val="50000"/>
                  <a:lumOff val="50000"/>
                  <a:alpha val="30000"/>
                </a:srgbClr>
              </a:outerShdw>
            </a:effectLst>
          </c:spPr>
          <c:invertIfNegative val="0"/>
          <c:dPt>
            <c:idx val="0"/>
            <c:invertIfNegative val="0"/>
            <c:bubble3D val="0"/>
            <c:spPr>
              <a:solidFill>
                <a:srgbClr val="9EA818">
                  <a:lumMod val="60000"/>
                  <a:lumOff val="40000"/>
                </a:srgbClr>
              </a:solidFill>
              <a:ln>
                <a:noFill/>
              </a:ln>
              <a:effectLst>
                <a:outerShdw blurRad="50800" dist="38100" dir="2700000" algn="tl" rotWithShape="0">
                  <a:prstClr val="black">
                    <a:alpha val="40000"/>
                  </a:prstClr>
                </a:outerShdw>
              </a:effectLst>
            </c:spPr>
          </c:dPt>
          <c:cat>
            <c:numRef>
              <c:f>Sheet1!$A$2</c:f>
              <c:numCache>
                <c:formatCode>General</c:formatCode>
                <c:ptCount val="1"/>
              </c:numCache>
            </c:numRef>
          </c:cat>
          <c:val>
            <c:numRef>
              <c:f>Sheet1!$B$2</c:f>
              <c:numCache>
                <c:formatCode>0%</c:formatCode>
                <c:ptCount val="1"/>
                <c:pt idx="0">
                  <c:v>0.11</c:v>
                </c:pt>
              </c:numCache>
            </c:numRef>
          </c:val>
        </c:ser>
        <c:ser>
          <c:idx val="1"/>
          <c:order val="1"/>
          <c:tx>
            <c:strRef>
              <c:f>Sheet1!$C$1</c:f>
              <c:strCache>
                <c:ptCount val="1"/>
                <c:pt idx="0">
                  <c:v>AWP</c:v>
                </c:pt>
              </c:strCache>
            </c:strRef>
          </c:tx>
          <c:spPr>
            <a:solidFill>
              <a:srgbClr val="9EA818"/>
            </a:solidFill>
            <a:ln>
              <a:noFill/>
            </a:ln>
            <a:effectLst>
              <a:outerShdw blurRad="50800" dist="38100" dir="2700000" algn="tl" rotWithShape="0">
                <a:prstClr val="black">
                  <a:alpha val="40000"/>
                </a:prstClr>
              </a:outerShdw>
            </a:effectLst>
          </c:spPr>
          <c:invertIfNegative val="0"/>
          <c:cat>
            <c:numRef>
              <c:f>Sheet1!$A$2</c:f>
              <c:numCache>
                <c:formatCode>General</c:formatCode>
                <c:ptCount val="1"/>
              </c:numCache>
            </c:numRef>
          </c:cat>
          <c:val>
            <c:numRef>
              <c:f>Sheet1!$C$2</c:f>
              <c:numCache>
                <c:formatCode>0%</c:formatCode>
                <c:ptCount val="1"/>
                <c:pt idx="0">
                  <c:v>0.3</c:v>
                </c:pt>
              </c:numCache>
            </c:numRef>
          </c:val>
        </c:ser>
        <c:ser>
          <c:idx val="2"/>
          <c:order val="2"/>
          <c:tx>
            <c:strRef>
              <c:f>Sheet1!$D$1</c:f>
              <c:strCache>
                <c:ptCount val="1"/>
                <c:pt idx="0">
                  <c:v>ASP</c:v>
                </c:pt>
              </c:strCache>
            </c:strRef>
          </c:tx>
          <c:spPr>
            <a:solidFill>
              <a:srgbClr val="9EA818">
                <a:lumMod val="75000"/>
              </a:srgbClr>
            </a:solidFill>
          </c:spPr>
          <c:invertIfNegative val="0"/>
          <c:dPt>
            <c:idx val="0"/>
            <c:invertIfNegative val="0"/>
            <c:bubble3D val="0"/>
            <c:spPr>
              <a:solidFill>
                <a:srgbClr val="9EA818">
                  <a:lumMod val="75000"/>
                </a:srgbClr>
              </a:solidFill>
              <a:effectLst>
                <a:outerShdw blurRad="50800" dist="38100" dir="2700000" algn="tl" rotWithShape="0">
                  <a:prstClr val="black">
                    <a:alpha val="40000"/>
                  </a:prstClr>
                </a:outerShdw>
              </a:effectLst>
            </c:spPr>
          </c:dPt>
          <c:cat>
            <c:numRef>
              <c:f>Sheet1!$A$2</c:f>
              <c:numCache>
                <c:formatCode>General</c:formatCode>
                <c:ptCount val="1"/>
              </c:numCache>
            </c:numRef>
          </c:cat>
          <c:val>
            <c:numRef>
              <c:f>Sheet1!$D$2</c:f>
              <c:numCache>
                <c:formatCode>0%</c:formatCode>
                <c:ptCount val="1"/>
                <c:pt idx="0">
                  <c:v>0.61</c:v>
                </c:pt>
              </c:numCache>
            </c:numRef>
          </c:val>
        </c:ser>
        <c:dLbls>
          <c:showLegendKey val="0"/>
          <c:showVal val="0"/>
          <c:showCatName val="0"/>
          <c:showSerName val="0"/>
          <c:showPercent val="0"/>
          <c:showBubbleSize val="0"/>
        </c:dLbls>
        <c:gapWidth val="60"/>
        <c:overlap val="100"/>
        <c:axId val="-2115896072"/>
        <c:axId val="-2115893080"/>
      </c:barChart>
      <c:catAx>
        <c:axId val="-2115896072"/>
        <c:scaling>
          <c:orientation val="minMax"/>
        </c:scaling>
        <c:delete val="1"/>
        <c:axPos val="b"/>
        <c:numFmt formatCode="General" sourceLinked="1"/>
        <c:majorTickMark val="none"/>
        <c:minorTickMark val="none"/>
        <c:tickLblPos val="none"/>
        <c:crossAx val="-2115893080"/>
        <c:crosses val="autoZero"/>
        <c:auto val="1"/>
        <c:lblAlgn val="ctr"/>
        <c:lblOffset val="100"/>
        <c:tickLblSkip val="1"/>
        <c:noMultiLvlLbl val="0"/>
      </c:catAx>
      <c:valAx>
        <c:axId val="-2115893080"/>
        <c:scaling>
          <c:orientation val="minMax"/>
          <c:max val="1.0"/>
          <c:min val="0.0"/>
        </c:scaling>
        <c:delete val="0"/>
        <c:axPos val="l"/>
        <c:numFmt formatCode="0%" sourceLinked="1"/>
        <c:majorTickMark val="out"/>
        <c:minorTickMark val="none"/>
        <c:tickLblPos val="none"/>
        <c:spPr>
          <a:ln>
            <a:noFill/>
          </a:ln>
        </c:spPr>
        <c:crossAx val="-21158960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3317873283175"/>
          <c:y val="0.213705284931901"/>
          <c:w val="0.678113292864391"/>
          <c:h val="0.772219698098075"/>
        </c:manualLayout>
      </c:layout>
      <c:barChart>
        <c:barDir val="bar"/>
        <c:grouping val="stacked"/>
        <c:varyColors val="0"/>
        <c:ser>
          <c:idx val="0"/>
          <c:order val="0"/>
          <c:tx>
            <c:strRef>
              <c:f>Sheet1!$B$1</c:f>
              <c:strCache>
                <c:ptCount val="1"/>
                <c:pt idx="0">
                  <c:v>Will not be implemented in the next 12-18 months (1)</c:v>
                </c:pt>
              </c:strCache>
            </c:strRef>
          </c:tx>
          <c:spPr>
            <a:solidFill>
              <a:srgbClr val="000099"/>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9EA818">
                  <a:lumMod val="50000"/>
                </a:srgbClr>
              </a:solidFill>
              <a:ln>
                <a:noFill/>
              </a:ln>
              <a:effectLst>
                <a:outerShdw blurRad="50800" dist="38100" dir="2700000" algn="tl" rotWithShape="0">
                  <a:prstClr val="black">
                    <a:alpha val="40000"/>
                  </a:prstClr>
                </a:outerShdw>
              </a:effectLst>
            </c:spPr>
          </c:dPt>
          <c:dPt>
            <c:idx val="1"/>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3"/>
            <c:invertIfNegative val="0"/>
            <c:bubble3D val="0"/>
            <c:spPr>
              <a:solidFill>
                <a:srgbClr val="9EA818">
                  <a:lumMod val="50000"/>
                </a:srgbClr>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6"/>
            <c:invertIfNegative val="0"/>
            <c:bubble3D val="0"/>
            <c:spPr>
              <a:solidFill>
                <a:srgbClr val="9EA818">
                  <a:lumMod val="50000"/>
                </a:srgbClr>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9"/>
            <c:invertIfNegative val="0"/>
            <c:bubble3D val="0"/>
            <c:spPr>
              <a:solidFill>
                <a:srgbClr val="9EA818">
                  <a:lumMod val="50000"/>
                </a:srgbClr>
              </a:solidFill>
              <a:ln>
                <a:noFill/>
              </a:ln>
              <a:effectLst>
                <a:outerShdw blurRad="50800" dist="38100" dir="2700000" algn="tl" rotWithShape="0">
                  <a:prstClr val="black">
                    <a:alpha val="40000"/>
                  </a:prstClr>
                </a:outerShdw>
              </a:effectLst>
            </c:spPr>
          </c:dPt>
          <c:dPt>
            <c:idx val="10"/>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11"/>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Sheet1!$B$2:$B$13</c:f>
              <c:numCache>
                <c:formatCode>0%</c:formatCode>
                <c:ptCount val="12"/>
                <c:pt idx="0">
                  <c:v>0.223300970873786</c:v>
                </c:pt>
                <c:pt idx="1">
                  <c:v>0.106796116504854</c:v>
                </c:pt>
                <c:pt idx="2">
                  <c:v>0.0776699029126213</c:v>
                </c:pt>
                <c:pt idx="3">
                  <c:v>0.184466019417476</c:v>
                </c:pt>
                <c:pt idx="4">
                  <c:v>0.174757281553398</c:v>
                </c:pt>
                <c:pt idx="5">
                  <c:v>0.135922330097087</c:v>
                </c:pt>
                <c:pt idx="6">
                  <c:v>0.242718446601942</c:v>
                </c:pt>
                <c:pt idx="7">
                  <c:v>0.087378640776699</c:v>
                </c:pt>
                <c:pt idx="8">
                  <c:v>0.0970873786407767</c:v>
                </c:pt>
                <c:pt idx="9">
                  <c:v>0.203883495145631</c:v>
                </c:pt>
                <c:pt idx="10">
                  <c:v>0.0970873786407767</c:v>
                </c:pt>
                <c:pt idx="11">
                  <c:v>0.0776699029126213</c:v>
                </c:pt>
              </c:numCache>
            </c:numRef>
          </c:val>
        </c:ser>
        <c:ser>
          <c:idx val="1"/>
          <c:order val="1"/>
          <c:tx>
            <c:strRef>
              <c:f>Sheet1!$C$1</c:f>
              <c:strCache>
                <c:ptCount val="1"/>
                <c:pt idx="0">
                  <c:v> Unlikely to be implemented in the next 12-18 months (2)</c:v>
                </c:pt>
              </c:strCache>
            </c:strRef>
          </c:tx>
          <c:spPr>
            <a:solidFill>
              <a:srgbClr val="037AE7"/>
            </a:solidFill>
            <a:ln w="3175">
              <a:noFill/>
            </a:ln>
            <a:effectLst>
              <a:outerShdw blurRad="50800" dist="38100" dir="2700000" algn="tl" rotWithShape="0">
                <a:prstClr val="black">
                  <a:alpha val="40000"/>
                </a:prstClr>
              </a:outerShdw>
            </a:effectLst>
          </c:spPr>
          <c:invertIfNegative val="0"/>
          <c:dPt>
            <c:idx val="0"/>
            <c:invertIfNegative val="0"/>
            <c:bubble3D val="0"/>
            <c:spPr>
              <a:solidFill>
                <a:srgbClr val="9EA818">
                  <a:lumMod val="75000"/>
                </a:srgbClr>
              </a:solidFill>
              <a:ln w="3175">
                <a:noFill/>
              </a:ln>
              <a:effectLst>
                <a:outerShdw blurRad="50800" dist="38100" dir="2700000" algn="tl" rotWithShape="0">
                  <a:prstClr val="black">
                    <a:alpha val="40000"/>
                  </a:prstClr>
                </a:outerShdw>
              </a:effectLst>
            </c:spPr>
          </c:dPt>
          <c:dPt>
            <c:idx val="1"/>
            <c:invertIfNegative val="0"/>
            <c:bubble3D val="0"/>
            <c:spPr>
              <a:solidFill>
                <a:srgbClr val="2A76AA"/>
              </a:solidFill>
              <a:ln w="3175">
                <a:noFill/>
              </a:ln>
              <a:effectLst>
                <a:outerShdw blurRad="50800" dist="38100" dir="2700000" algn="tl" rotWithShape="0">
                  <a:prstClr val="black">
                    <a:alpha val="40000"/>
                  </a:prstClr>
                </a:outerShdw>
              </a:effectLst>
            </c:spPr>
          </c:dPt>
          <c:dPt>
            <c:idx val="2"/>
            <c:invertIfNegative val="0"/>
            <c:bubble3D val="0"/>
            <c:spPr>
              <a:solidFill>
                <a:srgbClr val="CD951A"/>
              </a:solidFill>
              <a:ln w="3175">
                <a:noFill/>
              </a:ln>
              <a:effectLst>
                <a:outerShdw blurRad="50800" dist="38100" dir="2700000" algn="tl" rotWithShape="0">
                  <a:prstClr val="black">
                    <a:alpha val="40000"/>
                  </a:prstClr>
                </a:outerShdw>
              </a:effectLst>
            </c:spPr>
          </c:dPt>
          <c:dPt>
            <c:idx val="3"/>
            <c:invertIfNegative val="0"/>
            <c:bubble3D val="0"/>
            <c:spPr>
              <a:solidFill>
                <a:srgbClr val="9EA818">
                  <a:lumMod val="75000"/>
                </a:srgbClr>
              </a:solidFill>
              <a:ln w="3175">
                <a:noFill/>
              </a:ln>
              <a:effectLst>
                <a:outerShdw blurRad="50800" dist="38100" dir="2700000" algn="tl" rotWithShape="0">
                  <a:prstClr val="black">
                    <a:alpha val="40000"/>
                  </a:prstClr>
                </a:outerShdw>
              </a:effectLst>
            </c:spPr>
          </c:dPt>
          <c:dPt>
            <c:idx val="4"/>
            <c:invertIfNegative val="0"/>
            <c:bubble3D val="0"/>
            <c:spPr>
              <a:solidFill>
                <a:srgbClr val="2A76AA"/>
              </a:solidFill>
              <a:ln w="3175">
                <a:noFill/>
              </a:ln>
              <a:effectLst>
                <a:outerShdw blurRad="50800" dist="38100" dir="2700000" algn="tl" rotWithShape="0">
                  <a:prstClr val="black">
                    <a:alpha val="40000"/>
                  </a:prstClr>
                </a:outerShdw>
              </a:effectLst>
            </c:spPr>
          </c:dPt>
          <c:dPt>
            <c:idx val="5"/>
            <c:invertIfNegative val="0"/>
            <c:bubble3D val="0"/>
            <c:spPr>
              <a:solidFill>
                <a:srgbClr val="CD951A"/>
              </a:solidFill>
              <a:ln w="3175">
                <a:noFill/>
              </a:ln>
              <a:effectLst>
                <a:outerShdw blurRad="50800" dist="38100" dir="2700000" algn="tl" rotWithShape="0">
                  <a:prstClr val="black">
                    <a:alpha val="40000"/>
                  </a:prstClr>
                </a:outerShdw>
              </a:effectLst>
            </c:spPr>
          </c:dPt>
          <c:dPt>
            <c:idx val="6"/>
            <c:invertIfNegative val="0"/>
            <c:bubble3D val="0"/>
            <c:spPr>
              <a:solidFill>
                <a:srgbClr val="9EA818">
                  <a:lumMod val="75000"/>
                </a:srgbClr>
              </a:solidFill>
              <a:ln w="3175">
                <a:noFill/>
              </a:ln>
              <a:effectLst>
                <a:outerShdw blurRad="50800" dist="38100" dir="2700000" algn="tl" rotWithShape="0">
                  <a:prstClr val="black">
                    <a:alpha val="40000"/>
                  </a:prstClr>
                </a:outerShdw>
              </a:effectLst>
            </c:spPr>
          </c:dPt>
          <c:dPt>
            <c:idx val="7"/>
            <c:invertIfNegative val="0"/>
            <c:bubble3D val="0"/>
            <c:spPr>
              <a:solidFill>
                <a:srgbClr val="2A76AA"/>
              </a:solidFill>
              <a:ln w="3175">
                <a:noFill/>
              </a:ln>
              <a:effectLst>
                <a:outerShdw blurRad="50800" dist="38100" dir="2700000" algn="tl" rotWithShape="0">
                  <a:prstClr val="black">
                    <a:alpha val="40000"/>
                  </a:prstClr>
                </a:outerShdw>
              </a:effectLst>
            </c:spPr>
          </c:dPt>
          <c:dPt>
            <c:idx val="8"/>
            <c:invertIfNegative val="0"/>
            <c:bubble3D val="0"/>
            <c:spPr>
              <a:solidFill>
                <a:srgbClr val="CD951A"/>
              </a:solidFill>
              <a:ln w="3175">
                <a:noFill/>
              </a:ln>
              <a:effectLst>
                <a:outerShdw blurRad="50800" dist="38100" dir="2700000" algn="tl" rotWithShape="0">
                  <a:prstClr val="black">
                    <a:alpha val="40000"/>
                  </a:prstClr>
                </a:outerShdw>
              </a:effectLst>
            </c:spPr>
          </c:dPt>
          <c:dPt>
            <c:idx val="9"/>
            <c:invertIfNegative val="0"/>
            <c:bubble3D val="0"/>
            <c:spPr>
              <a:solidFill>
                <a:srgbClr val="9EA818">
                  <a:lumMod val="75000"/>
                </a:srgbClr>
              </a:solidFill>
              <a:ln w="3175">
                <a:noFill/>
              </a:ln>
              <a:effectLst>
                <a:outerShdw blurRad="50800" dist="38100" dir="2700000" algn="tl" rotWithShape="0">
                  <a:prstClr val="black">
                    <a:alpha val="40000"/>
                  </a:prstClr>
                </a:outerShdw>
              </a:effectLst>
            </c:spPr>
          </c:dPt>
          <c:dPt>
            <c:idx val="10"/>
            <c:invertIfNegative val="0"/>
            <c:bubble3D val="0"/>
            <c:spPr>
              <a:solidFill>
                <a:srgbClr val="2A76AA"/>
              </a:solidFill>
              <a:ln w="3175">
                <a:noFill/>
              </a:ln>
              <a:effectLst>
                <a:outerShdw blurRad="50800" dist="38100" dir="2700000" algn="tl" rotWithShape="0">
                  <a:prstClr val="black">
                    <a:alpha val="40000"/>
                  </a:prstClr>
                </a:outerShdw>
              </a:effectLst>
            </c:spPr>
          </c:dPt>
          <c:dPt>
            <c:idx val="11"/>
            <c:invertIfNegative val="0"/>
            <c:bubble3D val="0"/>
            <c:spPr>
              <a:solidFill>
                <a:srgbClr val="CD951A"/>
              </a:solidFill>
              <a:ln w="3175">
                <a:noFill/>
              </a:ln>
              <a:effectLst>
                <a:outerShdw blurRad="50800" dist="38100" dir="2700000" algn="tl" rotWithShape="0">
                  <a:prstClr val="black">
                    <a:alpha val="40000"/>
                  </a:prstClr>
                </a:outerShdw>
              </a:effectLst>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Sheet1!$C$2:$C$13</c:f>
              <c:numCache>
                <c:formatCode>0%</c:formatCode>
                <c:ptCount val="12"/>
                <c:pt idx="0">
                  <c:v>0.16504854368932</c:v>
                </c:pt>
                <c:pt idx="1">
                  <c:v>0.155339805825243</c:v>
                </c:pt>
                <c:pt idx="2">
                  <c:v>0.223300970873786</c:v>
                </c:pt>
                <c:pt idx="3">
                  <c:v>0.203883495145631</c:v>
                </c:pt>
                <c:pt idx="4">
                  <c:v>0.12621359223301</c:v>
                </c:pt>
                <c:pt idx="5">
                  <c:v>0.184466019417476</c:v>
                </c:pt>
                <c:pt idx="6">
                  <c:v>0.203883495145631</c:v>
                </c:pt>
                <c:pt idx="7">
                  <c:v>0.145631067961165</c:v>
                </c:pt>
                <c:pt idx="8">
                  <c:v>0.184466019417476</c:v>
                </c:pt>
                <c:pt idx="9">
                  <c:v>0.242718446601942</c:v>
                </c:pt>
                <c:pt idx="10">
                  <c:v>0.106796116504854</c:v>
                </c:pt>
                <c:pt idx="11">
                  <c:v>0.242718446601942</c:v>
                </c:pt>
              </c:numCache>
            </c:numRef>
          </c:val>
        </c:ser>
        <c:ser>
          <c:idx val="2"/>
          <c:order val="2"/>
          <c:tx>
            <c:strRef>
              <c:f>Sheet1!$D$1</c:f>
              <c:strCache>
                <c:ptCount val="1"/>
                <c:pt idx="0">
                  <c:v>Likely to be implemented in the next 12-18 months (3)</c:v>
                </c:pt>
              </c:strCache>
            </c:strRef>
          </c:tx>
          <c:spPr>
            <a:solidFill>
              <a:srgbClr val="B9D3FD"/>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9EA818"/>
              </a:solidFill>
              <a:ln>
                <a:noFill/>
              </a:ln>
              <a:effectLst>
                <a:outerShdw blurRad="50800" dist="38100" dir="2700000" algn="tl" rotWithShape="0">
                  <a:prstClr val="black">
                    <a:alpha val="40000"/>
                  </a:prstClr>
                </a:outerShdw>
              </a:effectLst>
            </c:spPr>
          </c:dPt>
          <c:dPt>
            <c:idx val="1"/>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3"/>
            <c:invertIfNegative val="0"/>
            <c:bubble3D val="0"/>
            <c:spPr>
              <a:solidFill>
                <a:srgbClr val="9EA818"/>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6"/>
            <c:invertIfNegative val="0"/>
            <c:bubble3D val="0"/>
            <c:spPr>
              <a:solidFill>
                <a:srgbClr val="9EA818"/>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9"/>
            <c:invertIfNegative val="0"/>
            <c:bubble3D val="0"/>
            <c:spPr>
              <a:solidFill>
                <a:srgbClr val="9EA818"/>
              </a:solidFill>
              <a:ln>
                <a:noFill/>
              </a:ln>
              <a:effectLst>
                <a:outerShdw blurRad="50800" dist="38100" dir="2700000" algn="tl" rotWithShape="0">
                  <a:prstClr val="black">
                    <a:alpha val="40000"/>
                  </a:prstClr>
                </a:outerShdw>
              </a:effectLst>
            </c:spPr>
          </c:dPt>
          <c:dPt>
            <c:idx val="10"/>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11"/>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Sheet1!$D$2:$D$13</c:f>
              <c:numCache>
                <c:formatCode>0%</c:formatCode>
                <c:ptCount val="12"/>
                <c:pt idx="0">
                  <c:v>0.194174757281553</c:v>
                </c:pt>
                <c:pt idx="1">
                  <c:v>0.16504854368932</c:v>
                </c:pt>
                <c:pt idx="2">
                  <c:v>0.242718446601942</c:v>
                </c:pt>
                <c:pt idx="3">
                  <c:v>0.213592233009709</c:v>
                </c:pt>
                <c:pt idx="4">
                  <c:v>0.135922330097087</c:v>
                </c:pt>
                <c:pt idx="5">
                  <c:v>0.223300970873786</c:v>
                </c:pt>
                <c:pt idx="6">
                  <c:v>0.145631067961165</c:v>
                </c:pt>
                <c:pt idx="7">
                  <c:v>0.145631067961165</c:v>
                </c:pt>
                <c:pt idx="8">
                  <c:v>0.252427184466019</c:v>
                </c:pt>
                <c:pt idx="9">
                  <c:v>0.116504854368932</c:v>
                </c:pt>
                <c:pt idx="10">
                  <c:v>0.12621359223301</c:v>
                </c:pt>
                <c:pt idx="11">
                  <c:v>0.184466019417476</c:v>
                </c:pt>
              </c:numCache>
            </c:numRef>
          </c:val>
        </c:ser>
        <c:ser>
          <c:idx val="3"/>
          <c:order val="3"/>
          <c:tx>
            <c:strRef>
              <c:f>Sheet1!$E$1</c:f>
              <c:strCache>
                <c:ptCount val="1"/>
                <c:pt idx="0">
                  <c:v>Will be implemented in the next 12-18 months (4)</c:v>
                </c:pt>
              </c:strCache>
            </c:strRef>
          </c:tx>
          <c:spPr>
            <a:solidFill>
              <a:srgbClr val="C4C4C4"/>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9EA818">
                  <a:lumMod val="60000"/>
                  <a:lumOff val="40000"/>
                </a:srgbClr>
              </a:solidFill>
              <a:ln>
                <a:noFill/>
              </a:ln>
              <a:effectLst>
                <a:outerShdw blurRad="50800" dist="38100" dir="2700000" algn="tl" rotWithShape="0">
                  <a:prstClr val="black">
                    <a:alpha val="40000"/>
                  </a:prstClr>
                </a:outerShdw>
              </a:effectLst>
            </c:spPr>
          </c:dPt>
          <c:dPt>
            <c:idx val="1"/>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Pt>
            <c:idx val="3"/>
            <c:invertIfNegative val="0"/>
            <c:bubble3D val="0"/>
            <c:spPr>
              <a:solidFill>
                <a:srgbClr val="9EA818">
                  <a:lumMod val="60000"/>
                  <a:lumOff val="40000"/>
                </a:srgbClr>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Pt>
            <c:idx val="6"/>
            <c:invertIfNegative val="0"/>
            <c:bubble3D val="0"/>
            <c:spPr>
              <a:solidFill>
                <a:srgbClr val="9EA818">
                  <a:lumMod val="60000"/>
                  <a:lumOff val="40000"/>
                </a:srgbClr>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Pt>
            <c:idx val="9"/>
            <c:invertIfNegative val="0"/>
            <c:bubble3D val="0"/>
            <c:spPr>
              <a:solidFill>
                <a:srgbClr val="9EA818">
                  <a:lumMod val="60000"/>
                  <a:lumOff val="40000"/>
                </a:srgbClr>
              </a:solidFill>
              <a:ln>
                <a:noFill/>
              </a:ln>
              <a:effectLst>
                <a:outerShdw blurRad="50800" dist="38100" dir="2700000" algn="tl" rotWithShape="0">
                  <a:prstClr val="black">
                    <a:alpha val="40000"/>
                  </a:prstClr>
                </a:outerShdw>
              </a:effectLst>
            </c:spPr>
          </c:dPt>
          <c:dPt>
            <c:idx val="10"/>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11"/>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Lbls>
            <c:dLbl>
              <c:idx val="3"/>
              <c:layout>
                <c:manualLayout>
                  <c:x val="-1.40341777136697E-7"/>
                  <c:y val="3.47675528336425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712936227854418"/>
                  <c:y val="3.47675528417374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Sheet1!$E$2:$E$13</c:f>
              <c:numCache>
                <c:formatCode>0%</c:formatCode>
                <c:ptCount val="12"/>
                <c:pt idx="0">
                  <c:v>0.058252427184466</c:v>
                </c:pt>
                <c:pt idx="1">
                  <c:v>0.058252427184466</c:v>
                </c:pt>
                <c:pt idx="2">
                  <c:v>0.087378640776699</c:v>
                </c:pt>
                <c:pt idx="3">
                  <c:v>0.0485436893203883</c:v>
                </c:pt>
                <c:pt idx="4">
                  <c:v>0.0679611650485437</c:v>
                </c:pt>
                <c:pt idx="5">
                  <c:v>0.106796116504854</c:v>
                </c:pt>
                <c:pt idx="6">
                  <c:v>0.0194174757281553</c:v>
                </c:pt>
                <c:pt idx="7">
                  <c:v>0.058252427184466</c:v>
                </c:pt>
                <c:pt idx="8">
                  <c:v>0.135922330097087</c:v>
                </c:pt>
                <c:pt idx="9">
                  <c:v>0.0776699029126213</c:v>
                </c:pt>
                <c:pt idx="10">
                  <c:v>0.087378640776699</c:v>
                </c:pt>
                <c:pt idx="11">
                  <c:v>0.145631067961165</c:v>
                </c:pt>
              </c:numCache>
            </c:numRef>
          </c:val>
        </c:ser>
        <c:ser>
          <c:idx val="4"/>
          <c:order val="4"/>
          <c:tx>
            <c:strRef>
              <c:f>Sheet1!$F$1</c:f>
              <c:strCache>
                <c:ptCount val="1"/>
                <c:pt idx="0">
                  <c:v>Already Implemented (5)</c:v>
                </c:pt>
              </c:strCache>
            </c:strRef>
          </c:tx>
          <c:spPr>
            <a:solidFill>
              <a:srgbClr val="868686"/>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9EA818">
                  <a:lumMod val="40000"/>
                  <a:lumOff val="60000"/>
                </a:srgbClr>
              </a:solidFill>
              <a:ln>
                <a:noFill/>
              </a:ln>
              <a:effectLst>
                <a:outerShdw blurRad="50800" dist="38100" dir="2700000" algn="tl" rotWithShape="0">
                  <a:prstClr val="black">
                    <a:alpha val="40000"/>
                  </a:prstClr>
                </a:outerShdw>
              </a:effectLst>
            </c:spPr>
          </c:dPt>
          <c:dPt>
            <c:idx val="1"/>
            <c:invertIfNegative val="0"/>
            <c:bubble3D val="0"/>
            <c:spPr>
              <a:solidFill>
                <a:srgbClr val="8DBBE7">
                  <a:lumMod val="40000"/>
                  <a:lumOff val="60000"/>
                </a:srgbClr>
              </a:solidFill>
              <a:ln>
                <a:noFill/>
              </a:ln>
              <a:effectLst>
                <a:outerShdw blurRad="50800" dist="38100" dir="2700000" algn="tl" rotWithShape="0">
                  <a:prstClr val="black">
                    <a:alpha val="40000"/>
                  </a:prstClr>
                </a:outerShdw>
              </a:effectLst>
            </c:spPr>
          </c:dPt>
          <c:dPt>
            <c:idx val="2"/>
            <c:invertIfNegative val="0"/>
            <c:bubble3D val="0"/>
            <c:spPr>
              <a:solidFill>
                <a:srgbClr val="F3E8B4"/>
              </a:solidFill>
              <a:ln>
                <a:noFill/>
              </a:ln>
              <a:effectLst>
                <a:outerShdw blurRad="50800" dist="38100" dir="2700000" algn="tl" rotWithShape="0">
                  <a:prstClr val="black">
                    <a:alpha val="40000"/>
                  </a:prstClr>
                </a:outerShdw>
              </a:effectLst>
            </c:spPr>
          </c:dPt>
          <c:dPt>
            <c:idx val="3"/>
            <c:invertIfNegative val="0"/>
            <c:bubble3D val="0"/>
            <c:spPr>
              <a:solidFill>
                <a:srgbClr val="E8EF90"/>
              </a:solidFill>
              <a:ln>
                <a:noFill/>
              </a:ln>
              <a:effectLst>
                <a:outerShdw blurRad="50800" dist="38100" dir="2700000" algn="tl" rotWithShape="0">
                  <a:prstClr val="black">
                    <a:alpha val="40000"/>
                  </a:prstClr>
                </a:outerShdw>
              </a:effectLst>
            </c:spPr>
          </c:dPt>
          <c:dPt>
            <c:idx val="4"/>
            <c:invertIfNegative val="0"/>
            <c:bubble3D val="0"/>
            <c:spPr>
              <a:solidFill>
                <a:srgbClr val="D1E4F5"/>
              </a:solidFill>
              <a:ln>
                <a:noFill/>
              </a:ln>
              <a:effectLst>
                <a:outerShdw blurRad="50800" dist="38100" dir="2700000" algn="tl" rotWithShape="0">
                  <a:prstClr val="black">
                    <a:alpha val="40000"/>
                  </a:prstClr>
                </a:outerShdw>
              </a:effectLst>
            </c:spPr>
          </c:dPt>
          <c:dPt>
            <c:idx val="5"/>
            <c:invertIfNegative val="0"/>
            <c:bubble3D val="0"/>
            <c:spPr>
              <a:solidFill>
                <a:srgbClr val="F3E8B4"/>
              </a:solidFill>
              <a:ln>
                <a:noFill/>
              </a:ln>
              <a:effectLst>
                <a:outerShdw blurRad="50800" dist="38100" dir="2700000" algn="tl" rotWithShape="0">
                  <a:prstClr val="black">
                    <a:alpha val="40000"/>
                  </a:prstClr>
                </a:outerShdw>
              </a:effectLst>
            </c:spPr>
          </c:dPt>
          <c:dPt>
            <c:idx val="6"/>
            <c:invertIfNegative val="0"/>
            <c:bubble3D val="0"/>
            <c:spPr>
              <a:solidFill>
                <a:srgbClr val="E8EF90"/>
              </a:solidFill>
              <a:ln>
                <a:noFill/>
              </a:ln>
              <a:effectLst>
                <a:outerShdw blurRad="50800" dist="38100" dir="2700000" algn="tl" rotWithShape="0">
                  <a:prstClr val="black">
                    <a:alpha val="40000"/>
                  </a:prstClr>
                </a:outerShdw>
              </a:effectLst>
            </c:spPr>
          </c:dPt>
          <c:dPt>
            <c:idx val="7"/>
            <c:invertIfNegative val="0"/>
            <c:bubble3D val="0"/>
            <c:spPr>
              <a:solidFill>
                <a:srgbClr val="D1E4F5"/>
              </a:solidFill>
              <a:ln>
                <a:noFill/>
              </a:ln>
              <a:effectLst>
                <a:outerShdw blurRad="50800" dist="38100" dir="2700000" algn="tl" rotWithShape="0">
                  <a:prstClr val="black">
                    <a:alpha val="40000"/>
                  </a:prstClr>
                </a:outerShdw>
              </a:effectLst>
            </c:spPr>
          </c:dPt>
          <c:dPt>
            <c:idx val="8"/>
            <c:invertIfNegative val="0"/>
            <c:bubble3D val="0"/>
            <c:spPr>
              <a:solidFill>
                <a:srgbClr val="F3E8B4"/>
              </a:solidFill>
              <a:ln>
                <a:noFill/>
              </a:ln>
              <a:effectLst>
                <a:outerShdw blurRad="50800" dist="38100" dir="2700000" algn="tl" rotWithShape="0">
                  <a:prstClr val="black">
                    <a:alpha val="40000"/>
                  </a:prstClr>
                </a:outerShdw>
              </a:effectLst>
            </c:spPr>
          </c:dPt>
          <c:dPt>
            <c:idx val="9"/>
            <c:invertIfNegative val="0"/>
            <c:bubble3D val="0"/>
            <c:spPr>
              <a:solidFill>
                <a:srgbClr val="9EA818">
                  <a:lumMod val="40000"/>
                  <a:lumOff val="60000"/>
                </a:srgbClr>
              </a:solidFill>
              <a:ln>
                <a:noFill/>
              </a:ln>
              <a:effectLst>
                <a:outerShdw blurRad="50800" dist="38100" dir="2700000" algn="tl" rotWithShape="0">
                  <a:prstClr val="black">
                    <a:alpha val="40000"/>
                  </a:prstClr>
                </a:outerShdw>
              </a:effectLst>
            </c:spPr>
          </c:dPt>
          <c:dPt>
            <c:idx val="10"/>
            <c:invertIfNegative val="0"/>
            <c:bubble3D val="0"/>
            <c:spPr>
              <a:solidFill>
                <a:srgbClr val="D1E4F5"/>
              </a:solidFill>
              <a:ln>
                <a:noFill/>
              </a:ln>
              <a:effectLst>
                <a:outerShdw blurRad="50800" dist="38100" dir="2700000" algn="tl" rotWithShape="0">
                  <a:prstClr val="black">
                    <a:alpha val="40000"/>
                  </a:prstClr>
                </a:outerShdw>
              </a:effectLst>
            </c:spPr>
          </c:dPt>
          <c:dPt>
            <c:idx val="11"/>
            <c:invertIfNegative val="0"/>
            <c:bubble3D val="0"/>
            <c:spPr>
              <a:solidFill>
                <a:srgbClr val="F3E8B4"/>
              </a:solidFill>
              <a:ln>
                <a:noFill/>
              </a:ln>
              <a:effectLst>
                <a:outerShdw blurRad="50800" dist="38100" dir="2700000" algn="tl" rotWithShape="0">
                  <a:prstClr val="black">
                    <a:alpha val="40000"/>
                  </a:prstClr>
                </a:outerShdw>
              </a:effectLst>
            </c:spPr>
          </c:dPt>
          <c:dLbls>
            <c:dLbl>
              <c:idx val="1"/>
              <c:layout>
                <c:manualLayout>
                  <c:x val="0.00534702170890814"/>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178234056963605"/>
                  <c:y val="8.0949517045270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178234056963605"/>
                  <c:y val="2.78140422677235E-6"/>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356468113927209"/>
                  <c:y val="3.12907975502782E-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0178234056963605"/>
                  <c:y val="-0.0044109594280043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Sheet1!$F$2:$F$13</c:f>
              <c:numCache>
                <c:formatCode>0%</c:formatCode>
                <c:ptCount val="12"/>
                <c:pt idx="0">
                  <c:v>0.16504854368932</c:v>
                </c:pt>
                <c:pt idx="1">
                  <c:v>0.058252427184466</c:v>
                </c:pt>
                <c:pt idx="2">
                  <c:v>0.0776699029126213</c:v>
                </c:pt>
                <c:pt idx="3">
                  <c:v>0.213592233009709</c:v>
                </c:pt>
                <c:pt idx="4">
                  <c:v>0.155339805825243</c:v>
                </c:pt>
                <c:pt idx="5">
                  <c:v>0.116504854368932</c:v>
                </c:pt>
                <c:pt idx="6">
                  <c:v>0.087378640776699</c:v>
                </c:pt>
                <c:pt idx="7">
                  <c:v>0.0485436893203883</c:v>
                </c:pt>
                <c:pt idx="8">
                  <c:v>0.029126213592233</c:v>
                </c:pt>
                <c:pt idx="9">
                  <c:v>0.087378640776699</c:v>
                </c:pt>
                <c:pt idx="10">
                  <c:v>0.0679611650485437</c:v>
                </c:pt>
                <c:pt idx="11">
                  <c:v>0.029126213592233</c:v>
                </c:pt>
              </c:numCache>
            </c:numRef>
          </c:val>
        </c:ser>
        <c:ser>
          <c:idx val="5"/>
          <c:order val="5"/>
          <c:tx>
            <c:strRef>
              <c:f>Sheet1!$G$1</c:f>
              <c:strCache>
                <c:ptCount val="1"/>
                <c:pt idx="0">
                  <c:v>Unsure (6)</c:v>
                </c:pt>
              </c:strCache>
            </c:strRef>
          </c:tx>
          <c:spPr>
            <a:solidFill>
              <a:srgbClr val="A6A6A6"/>
            </a:solidFill>
            <a:ln>
              <a:noFill/>
            </a:ln>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Shared savings program Payer</c:v>
                </c:pt>
                <c:pt idx="1">
                  <c:v>Shared savings program Onc</c:v>
                </c:pt>
                <c:pt idx="2">
                  <c:v>Shared savings program PM</c:v>
                </c:pt>
                <c:pt idx="3">
                  <c:v>Pay-for-performance Payer</c:v>
                </c:pt>
                <c:pt idx="4">
                  <c:v>Pay-for-performance Onc</c:v>
                </c:pt>
                <c:pt idx="5">
                  <c:v>Pay-for-performance PM</c:v>
                </c:pt>
                <c:pt idx="6">
                  <c:v>Case management fees Payer</c:v>
                </c:pt>
                <c:pt idx="7">
                  <c:v>Case management fees Onc</c:v>
                </c:pt>
                <c:pt idx="8">
                  <c:v>Case management fees PM</c:v>
                </c:pt>
                <c:pt idx="9">
                  <c:v>Expanded payments for advaced care planning Payer</c:v>
                </c:pt>
                <c:pt idx="10">
                  <c:v>Expanded payments for advanced care planning Onc</c:v>
                </c:pt>
                <c:pt idx="11">
                  <c:v>Expanded payments for advaced care planning PM</c:v>
                </c:pt>
              </c:strCache>
            </c:strRef>
          </c:cat>
          <c:val>
            <c:numRef>
              <c:f>Sheet1!$G$2:$G$13</c:f>
              <c:numCache>
                <c:formatCode>0%</c:formatCode>
                <c:ptCount val="12"/>
                <c:pt idx="0">
                  <c:v>0.194174757281553</c:v>
                </c:pt>
                <c:pt idx="1">
                  <c:v>0.45631067961165</c:v>
                </c:pt>
                <c:pt idx="2">
                  <c:v>0.29126213592233</c:v>
                </c:pt>
                <c:pt idx="3">
                  <c:v>0.135922330097087</c:v>
                </c:pt>
                <c:pt idx="4">
                  <c:v>0.339805825242718</c:v>
                </c:pt>
                <c:pt idx="5">
                  <c:v>0.233009708737864</c:v>
                </c:pt>
                <c:pt idx="6">
                  <c:v>0.300970873786408</c:v>
                </c:pt>
                <c:pt idx="7">
                  <c:v>0.514563106796116</c:v>
                </c:pt>
                <c:pt idx="8">
                  <c:v>0.300970873786408</c:v>
                </c:pt>
                <c:pt idx="9">
                  <c:v>0.271844660194175</c:v>
                </c:pt>
                <c:pt idx="10">
                  <c:v>0.514563106796116</c:v>
                </c:pt>
                <c:pt idx="11">
                  <c:v>0.320388349514563</c:v>
                </c:pt>
              </c:numCache>
            </c:numRef>
          </c:val>
        </c:ser>
        <c:dLbls>
          <c:showLegendKey val="0"/>
          <c:showVal val="0"/>
          <c:showCatName val="0"/>
          <c:showSerName val="0"/>
          <c:showPercent val="0"/>
          <c:showBubbleSize val="0"/>
        </c:dLbls>
        <c:gapWidth val="79"/>
        <c:overlap val="100"/>
        <c:axId val="-2092935016"/>
        <c:axId val="-2092931816"/>
      </c:barChart>
      <c:catAx>
        <c:axId val="-2092935016"/>
        <c:scaling>
          <c:orientation val="maxMin"/>
        </c:scaling>
        <c:delete val="0"/>
        <c:axPos val="l"/>
        <c:numFmt formatCode="General" sourceLinked="1"/>
        <c:majorTickMark val="none"/>
        <c:minorTickMark val="none"/>
        <c:tickLblPos val="none"/>
        <c:spPr>
          <a:ln>
            <a:solidFill>
              <a:schemeClr val="bg1">
                <a:lumMod val="65000"/>
              </a:schemeClr>
            </a:solidFill>
          </a:ln>
        </c:spPr>
        <c:crossAx val="-2092931816"/>
        <c:crosses val="autoZero"/>
        <c:auto val="1"/>
        <c:lblAlgn val="ctr"/>
        <c:lblOffset val="100"/>
        <c:noMultiLvlLbl val="0"/>
      </c:catAx>
      <c:valAx>
        <c:axId val="-2092931816"/>
        <c:scaling>
          <c:orientation val="minMax"/>
          <c:max val="1.0"/>
          <c:min val="0.0"/>
        </c:scaling>
        <c:delete val="0"/>
        <c:axPos val="t"/>
        <c:numFmt formatCode="0%" sourceLinked="1"/>
        <c:majorTickMark val="none"/>
        <c:minorTickMark val="none"/>
        <c:tickLblPos val="none"/>
        <c:spPr>
          <a:ln>
            <a:solidFill>
              <a:srgbClr val="FFFFFF">
                <a:lumMod val="85000"/>
              </a:srgbClr>
            </a:solidFill>
          </a:ln>
        </c:spPr>
        <c:crossAx val="-2092935016"/>
        <c:crossesAt val="1.0"/>
        <c:crossBetween val="between"/>
      </c:valAx>
      <c:spPr>
        <a:ln>
          <a:solidFill>
            <a:srgbClr val="FFFFFF">
              <a:lumMod val="85000"/>
            </a:srgbClr>
          </a:solidFill>
        </a:ln>
      </c:spPr>
    </c:plotArea>
    <c:legend>
      <c:legendPos val="r"/>
      <c:layout>
        <c:manualLayout>
          <c:xMode val="edge"/>
          <c:yMode val="edge"/>
          <c:x val="0.0433108758421559"/>
          <c:y val="0.0366988878416903"/>
          <c:w val="0.93333851194491"/>
          <c:h val="0.14981198404086"/>
        </c:manualLayout>
      </c:layout>
      <c:overlay val="0"/>
      <c:txPr>
        <a:bodyPr/>
        <a:lstStyle/>
        <a:p>
          <a:pPr>
            <a:defRPr>
              <a:solidFill>
                <a:srgbClr val="7F7F7F"/>
              </a:solidFill>
            </a:defRPr>
          </a:pPr>
          <a:endParaRPr lang="en-US"/>
        </a:p>
      </c:txPr>
    </c:legend>
    <c:plotVisOnly val="1"/>
    <c:dispBlanksAs val="gap"/>
    <c:showDLblsOverMax val="0"/>
  </c:chart>
  <c:txPr>
    <a:bodyPr/>
    <a:lstStyle/>
    <a:p>
      <a:pPr>
        <a:defRPr sz="900">
          <a:latin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3317873283175"/>
          <c:y val="0.213705284931901"/>
          <c:w val="0.678113292864391"/>
          <c:h val="0.772219698098076"/>
        </c:manualLayout>
      </c:layout>
      <c:barChart>
        <c:barDir val="bar"/>
        <c:grouping val="stacked"/>
        <c:varyColors val="0"/>
        <c:ser>
          <c:idx val="0"/>
          <c:order val="0"/>
          <c:tx>
            <c:strRef>
              <c:f>Sheet1!$B$1</c:f>
              <c:strCache>
                <c:ptCount val="1"/>
                <c:pt idx="0">
                  <c:v>Will not be implemented in the next 12-18 months (1)</c:v>
                </c:pt>
              </c:strCache>
            </c:strRef>
          </c:tx>
          <c:spPr>
            <a:solidFill>
              <a:srgbClr val="9EA818">
                <a:lumMod val="50000"/>
              </a:srgbClr>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50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75000"/>
                </a:srgbClr>
              </a:solidFill>
              <a:ln>
                <a:noFill/>
              </a:ln>
              <a:effectLst>
                <a:outerShdw blurRad="50800" dist="38100" dir="2700000" algn="tl" rotWithShape="0">
                  <a:prstClr val="black">
                    <a:alpha val="40000"/>
                  </a:prstClr>
                </a:outerShdw>
              </a:effectLst>
            </c:spPr>
          </c:dPt>
          <c:dPt>
            <c:idx val="10"/>
            <c:invertIfNegative val="0"/>
            <c:bubble3D val="0"/>
          </c:dPt>
          <c:dPt>
            <c:idx val="11"/>
            <c:invertIfNegative val="0"/>
            <c:bubble3D val="0"/>
          </c:dPt>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Sheet1!$B$2:$B$10</c:f>
              <c:numCache>
                <c:formatCode>0%</c:formatCode>
                <c:ptCount val="9"/>
                <c:pt idx="0">
                  <c:v>0.233009708737864</c:v>
                </c:pt>
                <c:pt idx="1">
                  <c:v>0.12621359223301</c:v>
                </c:pt>
                <c:pt idx="2">
                  <c:v>0.116504854368932</c:v>
                </c:pt>
                <c:pt idx="3">
                  <c:v>0.281553398058252</c:v>
                </c:pt>
                <c:pt idx="4">
                  <c:v>0.184466019417476</c:v>
                </c:pt>
                <c:pt idx="5">
                  <c:v>0.0679611650485437</c:v>
                </c:pt>
                <c:pt idx="6">
                  <c:v>0.310679611650485</c:v>
                </c:pt>
                <c:pt idx="7">
                  <c:v>0.16504854368932</c:v>
                </c:pt>
                <c:pt idx="8">
                  <c:v>0.087378640776699</c:v>
                </c:pt>
              </c:numCache>
            </c:numRef>
          </c:val>
        </c:ser>
        <c:ser>
          <c:idx val="1"/>
          <c:order val="1"/>
          <c:tx>
            <c:strRef>
              <c:f>Sheet1!$C$1</c:f>
              <c:strCache>
                <c:ptCount val="1"/>
                <c:pt idx="0">
                  <c:v> Unlikely to be implemented in the next 12-18 months (2)</c:v>
                </c:pt>
              </c:strCache>
            </c:strRef>
          </c:tx>
          <c:spPr>
            <a:solidFill>
              <a:srgbClr val="9EA818">
                <a:lumMod val="75000"/>
              </a:srgbClr>
            </a:solidFill>
            <a:ln w="3175">
              <a:noFill/>
            </a:ln>
            <a:effectLst>
              <a:outerShdw blurRad="50800" dist="38100" dir="2700000" algn="tl" rotWithShape="0">
                <a:prstClr val="black">
                  <a:alpha val="40000"/>
                </a:prstClr>
              </a:outerShdw>
            </a:effectLst>
          </c:spPr>
          <c:invertIfNegative val="0"/>
          <c:dPt>
            <c:idx val="1"/>
            <c:invertIfNegative val="0"/>
            <c:bubble3D val="0"/>
            <c:spPr>
              <a:solidFill>
                <a:srgbClr val="2A76AA"/>
              </a:solidFill>
              <a:ln w="3175">
                <a:noFill/>
              </a:ln>
              <a:effectLst>
                <a:outerShdw blurRad="50800" dist="38100" dir="2700000" algn="tl" rotWithShape="0">
                  <a:prstClr val="black">
                    <a:alpha val="40000"/>
                  </a:prstClr>
                </a:outerShdw>
              </a:effectLst>
            </c:spPr>
          </c:dPt>
          <c:dPt>
            <c:idx val="2"/>
            <c:invertIfNegative val="0"/>
            <c:bubble3D val="0"/>
            <c:spPr>
              <a:solidFill>
                <a:srgbClr val="CD951A"/>
              </a:solidFill>
              <a:ln w="3175">
                <a:noFill/>
              </a:ln>
              <a:effectLst>
                <a:outerShdw blurRad="50800" dist="38100" dir="2700000" algn="tl" rotWithShape="0">
                  <a:prstClr val="black">
                    <a:alpha val="40000"/>
                  </a:prstClr>
                </a:outerShdw>
              </a:effectLst>
            </c:spPr>
          </c:dPt>
          <c:dPt>
            <c:idx val="4"/>
            <c:invertIfNegative val="0"/>
            <c:bubble3D val="0"/>
            <c:spPr>
              <a:solidFill>
                <a:srgbClr val="2A76AA"/>
              </a:solidFill>
              <a:ln w="3175">
                <a:noFill/>
              </a:ln>
              <a:effectLst>
                <a:outerShdw blurRad="50800" dist="38100" dir="2700000" algn="tl" rotWithShape="0">
                  <a:prstClr val="black">
                    <a:alpha val="40000"/>
                  </a:prstClr>
                </a:outerShdw>
              </a:effectLst>
            </c:spPr>
          </c:dPt>
          <c:dPt>
            <c:idx val="5"/>
            <c:invertIfNegative val="0"/>
            <c:bubble3D val="0"/>
            <c:spPr>
              <a:solidFill>
                <a:srgbClr val="CD951A"/>
              </a:solidFill>
              <a:ln w="3175">
                <a:noFill/>
              </a:ln>
              <a:effectLst>
                <a:outerShdw blurRad="50800" dist="38100" dir="2700000" algn="tl" rotWithShape="0">
                  <a:prstClr val="black">
                    <a:alpha val="40000"/>
                  </a:prstClr>
                </a:outerShdw>
              </a:effectLst>
            </c:spPr>
          </c:dPt>
          <c:dPt>
            <c:idx val="7"/>
            <c:invertIfNegative val="0"/>
            <c:bubble3D val="0"/>
            <c:spPr>
              <a:solidFill>
                <a:srgbClr val="2A76AA"/>
              </a:solidFill>
              <a:ln w="3175">
                <a:noFill/>
              </a:ln>
              <a:effectLst>
                <a:outerShdw blurRad="50800" dist="38100" dir="2700000" algn="tl" rotWithShape="0">
                  <a:prstClr val="black">
                    <a:alpha val="40000"/>
                  </a:prstClr>
                </a:outerShdw>
              </a:effectLst>
            </c:spPr>
          </c:dPt>
          <c:dPt>
            <c:idx val="8"/>
            <c:invertIfNegative val="0"/>
            <c:bubble3D val="0"/>
            <c:spPr>
              <a:solidFill>
                <a:srgbClr val="CD951A"/>
              </a:solidFill>
              <a:ln w="3175">
                <a:noFill/>
              </a:ln>
              <a:effectLst>
                <a:outerShdw blurRad="50800" dist="38100" dir="2700000" algn="tl" rotWithShape="0">
                  <a:prstClr val="black">
                    <a:alpha val="40000"/>
                  </a:prstClr>
                </a:outerShdw>
              </a:effectLst>
            </c:spPr>
          </c:dPt>
          <c:dPt>
            <c:idx val="10"/>
            <c:invertIfNegative val="0"/>
            <c:bubble3D val="0"/>
          </c:dPt>
          <c:dPt>
            <c:idx val="11"/>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Sheet1!$C$2:$C$10</c:f>
              <c:numCache>
                <c:formatCode>0%</c:formatCode>
                <c:ptCount val="9"/>
                <c:pt idx="0">
                  <c:v>0.213592233009709</c:v>
                </c:pt>
                <c:pt idx="1">
                  <c:v>0.116504854368932</c:v>
                </c:pt>
                <c:pt idx="2">
                  <c:v>0.194174757281553</c:v>
                </c:pt>
                <c:pt idx="3">
                  <c:v>0.213592233009709</c:v>
                </c:pt>
                <c:pt idx="4">
                  <c:v>0.106796116504854</c:v>
                </c:pt>
                <c:pt idx="5">
                  <c:v>0.194174757281553</c:v>
                </c:pt>
                <c:pt idx="6">
                  <c:v>0.223300970873786</c:v>
                </c:pt>
                <c:pt idx="7">
                  <c:v>0.106796116504854</c:v>
                </c:pt>
                <c:pt idx="8">
                  <c:v>0.155339805825243</c:v>
                </c:pt>
              </c:numCache>
            </c:numRef>
          </c:val>
        </c:ser>
        <c:ser>
          <c:idx val="2"/>
          <c:order val="2"/>
          <c:tx>
            <c:strRef>
              <c:f>Sheet1!$D$1</c:f>
              <c:strCache>
                <c:ptCount val="1"/>
                <c:pt idx="0">
                  <c:v>Likely to be implemented in the next 12-18 months (3)</c:v>
                </c:pt>
              </c:strCache>
            </c:strRef>
          </c:tx>
          <c:spPr>
            <a:solidFill>
              <a:srgbClr val="9EA818"/>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75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60000"/>
                  <a:lumOff val="40000"/>
                </a:srgbClr>
              </a:solidFill>
              <a:ln>
                <a:noFill/>
              </a:ln>
              <a:effectLst>
                <a:outerShdw blurRad="50800" dist="38100" dir="2700000" algn="tl" rotWithShape="0">
                  <a:prstClr val="black">
                    <a:alpha val="40000"/>
                  </a:prstClr>
                </a:outerShdw>
              </a:effectLst>
            </c:spPr>
          </c:dPt>
          <c:dPt>
            <c:idx val="10"/>
            <c:invertIfNegative val="0"/>
            <c:bubble3D val="0"/>
          </c:dPt>
          <c:dPt>
            <c:idx val="11"/>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Sheet1!$D$2:$D$10</c:f>
              <c:numCache>
                <c:formatCode>0%</c:formatCode>
                <c:ptCount val="9"/>
                <c:pt idx="0">
                  <c:v>0.203883495145631</c:v>
                </c:pt>
                <c:pt idx="1">
                  <c:v>0.135922330097087</c:v>
                </c:pt>
                <c:pt idx="2">
                  <c:v>0.174757281553398</c:v>
                </c:pt>
                <c:pt idx="3">
                  <c:v>0.194174757281553</c:v>
                </c:pt>
                <c:pt idx="4">
                  <c:v>0.0776699029126213</c:v>
                </c:pt>
                <c:pt idx="5">
                  <c:v>0.242718446601942</c:v>
                </c:pt>
                <c:pt idx="6">
                  <c:v>0.174757281553398</c:v>
                </c:pt>
                <c:pt idx="7">
                  <c:v>0.106796116504854</c:v>
                </c:pt>
                <c:pt idx="8">
                  <c:v>0.213592233009709</c:v>
                </c:pt>
              </c:numCache>
            </c:numRef>
          </c:val>
        </c:ser>
        <c:ser>
          <c:idx val="3"/>
          <c:order val="3"/>
          <c:tx>
            <c:strRef>
              <c:f>Sheet1!$E$1</c:f>
              <c:strCache>
                <c:ptCount val="1"/>
                <c:pt idx="0">
                  <c:v>Will be implemented in the next 12-18 months (4)</c:v>
                </c:pt>
              </c:strCache>
            </c:strRef>
          </c:tx>
          <c:spPr>
            <a:solidFill>
              <a:srgbClr val="9EA818">
                <a:lumMod val="60000"/>
                <a:lumOff val="40000"/>
              </a:srgbClr>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2"/>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Pt>
            <c:idx val="4"/>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5"/>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Pt>
            <c:idx val="7"/>
            <c:invertIfNegative val="0"/>
            <c:bubble3D val="0"/>
            <c:spPr>
              <a:solidFill>
                <a:srgbClr val="8DBBE7">
                  <a:lumMod val="60000"/>
                  <a:lumOff val="40000"/>
                </a:srgbClr>
              </a:solidFill>
              <a:ln>
                <a:noFill/>
              </a:ln>
              <a:effectLst>
                <a:outerShdw blurRad="50800" dist="38100" dir="2700000" algn="tl" rotWithShape="0">
                  <a:prstClr val="black">
                    <a:alpha val="40000"/>
                  </a:prstClr>
                </a:outerShdw>
              </a:effectLst>
            </c:spPr>
          </c:dPt>
          <c:dPt>
            <c:idx val="8"/>
            <c:invertIfNegative val="0"/>
            <c:bubble3D val="0"/>
            <c:spPr>
              <a:solidFill>
                <a:srgbClr val="CD951A">
                  <a:lumMod val="40000"/>
                  <a:lumOff val="60000"/>
                </a:srgbClr>
              </a:solidFill>
              <a:ln>
                <a:noFill/>
              </a:ln>
              <a:effectLst>
                <a:outerShdw blurRad="50800" dist="38100" dir="2700000" algn="tl" rotWithShape="0">
                  <a:prstClr val="black">
                    <a:alpha val="40000"/>
                  </a:prstClr>
                </a:outerShdw>
              </a:effectLst>
            </c:spPr>
          </c:dPt>
          <c:dLbls>
            <c:dLbl>
              <c:idx val="0"/>
              <c:layout>
                <c:manualLayout>
                  <c:x val="0.00178234056963618"/>
                  <c:y val="6.95351056632375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356468113927203"/>
                  <c:y val="3.47675528336425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Sheet1!$E$2:$E$10</c:f>
              <c:numCache>
                <c:formatCode>0%</c:formatCode>
                <c:ptCount val="9"/>
                <c:pt idx="0">
                  <c:v>0.0485436893203883</c:v>
                </c:pt>
                <c:pt idx="1">
                  <c:v>0.0776699029126213</c:v>
                </c:pt>
                <c:pt idx="2">
                  <c:v>0.135922330097087</c:v>
                </c:pt>
                <c:pt idx="3">
                  <c:v>0.0388349514563107</c:v>
                </c:pt>
                <c:pt idx="4">
                  <c:v>0.0485436893203883</c:v>
                </c:pt>
                <c:pt idx="5">
                  <c:v>0.106796116504854</c:v>
                </c:pt>
                <c:pt idx="6">
                  <c:v>0.0388349514563107</c:v>
                </c:pt>
                <c:pt idx="7">
                  <c:v>0.116504854368932</c:v>
                </c:pt>
                <c:pt idx="8">
                  <c:v>0.12621359223301</c:v>
                </c:pt>
              </c:numCache>
            </c:numRef>
          </c:val>
        </c:ser>
        <c:ser>
          <c:idx val="4"/>
          <c:order val="4"/>
          <c:tx>
            <c:strRef>
              <c:f>Sheet1!$F$1</c:f>
              <c:strCache>
                <c:ptCount val="1"/>
                <c:pt idx="0">
                  <c:v>Already Implemented (5)</c:v>
                </c:pt>
              </c:strCache>
            </c:strRef>
          </c:tx>
          <c:spPr>
            <a:solidFill>
              <a:srgbClr val="9EA818">
                <a:lumMod val="40000"/>
                <a:lumOff val="60000"/>
              </a:srgbClr>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E8EF90"/>
              </a:solidFill>
              <a:ln>
                <a:noFill/>
              </a:ln>
              <a:effectLst>
                <a:outerShdw blurRad="50800" dist="38100" dir="2700000" algn="tl" rotWithShape="0">
                  <a:prstClr val="black">
                    <a:alpha val="40000"/>
                  </a:prstClr>
                </a:outerShdw>
              </a:effectLst>
            </c:spPr>
          </c:dPt>
          <c:dPt>
            <c:idx val="1"/>
            <c:invertIfNegative val="0"/>
            <c:bubble3D val="0"/>
            <c:spPr>
              <a:solidFill>
                <a:srgbClr val="D1E4F5"/>
              </a:solidFill>
              <a:ln>
                <a:noFill/>
              </a:ln>
              <a:effectLst>
                <a:outerShdw blurRad="50800" dist="38100" dir="2700000" algn="tl" rotWithShape="0">
                  <a:prstClr val="black">
                    <a:alpha val="40000"/>
                  </a:prstClr>
                </a:outerShdw>
              </a:effectLst>
            </c:spPr>
          </c:dPt>
          <c:dPt>
            <c:idx val="2"/>
            <c:invertIfNegative val="0"/>
            <c:bubble3D val="0"/>
            <c:spPr>
              <a:solidFill>
                <a:srgbClr val="FCEFB4"/>
              </a:solidFill>
              <a:ln>
                <a:noFill/>
              </a:ln>
              <a:effectLst>
                <a:outerShdw blurRad="50800" dist="38100" dir="2700000" algn="tl" rotWithShape="0">
                  <a:prstClr val="black">
                    <a:alpha val="40000"/>
                  </a:prstClr>
                </a:outerShdw>
              </a:effectLst>
            </c:spPr>
          </c:dPt>
          <c:dPt>
            <c:idx val="3"/>
            <c:invertIfNegative val="0"/>
            <c:bubble3D val="0"/>
            <c:spPr>
              <a:solidFill>
                <a:srgbClr val="E8EF90"/>
              </a:solidFill>
              <a:ln>
                <a:noFill/>
              </a:ln>
              <a:effectLst>
                <a:outerShdw blurRad="50800" dist="38100" dir="2700000" algn="tl" rotWithShape="0">
                  <a:prstClr val="black">
                    <a:alpha val="40000"/>
                  </a:prstClr>
                </a:outerShdw>
              </a:effectLst>
            </c:spPr>
          </c:dPt>
          <c:dPt>
            <c:idx val="4"/>
            <c:invertIfNegative val="0"/>
            <c:bubble3D val="0"/>
            <c:spPr>
              <a:solidFill>
                <a:srgbClr val="D1E4F5"/>
              </a:solidFill>
              <a:ln>
                <a:noFill/>
              </a:ln>
              <a:effectLst>
                <a:outerShdw blurRad="50800" dist="38100" dir="2700000" algn="tl" rotWithShape="0">
                  <a:prstClr val="black">
                    <a:alpha val="40000"/>
                  </a:prstClr>
                </a:outerShdw>
              </a:effectLst>
            </c:spPr>
          </c:dPt>
          <c:dPt>
            <c:idx val="5"/>
            <c:invertIfNegative val="0"/>
            <c:bubble3D val="0"/>
            <c:spPr>
              <a:solidFill>
                <a:srgbClr val="FCEFB4"/>
              </a:solidFill>
              <a:ln>
                <a:noFill/>
              </a:ln>
              <a:effectLst>
                <a:outerShdw blurRad="50800" dist="38100" dir="2700000" algn="tl" rotWithShape="0">
                  <a:prstClr val="black">
                    <a:alpha val="40000"/>
                  </a:prstClr>
                </a:outerShdw>
              </a:effectLst>
            </c:spPr>
          </c:dPt>
          <c:dPt>
            <c:idx val="6"/>
            <c:invertIfNegative val="0"/>
            <c:bubble3D val="0"/>
            <c:spPr>
              <a:solidFill>
                <a:srgbClr val="E8EF90"/>
              </a:solidFill>
              <a:ln>
                <a:noFill/>
              </a:ln>
              <a:effectLst>
                <a:outerShdw blurRad="50800" dist="38100" dir="2700000" algn="tl" rotWithShape="0">
                  <a:prstClr val="black">
                    <a:alpha val="40000"/>
                  </a:prstClr>
                </a:outerShdw>
              </a:effectLst>
            </c:spPr>
          </c:dPt>
          <c:dPt>
            <c:idx val="7"/>
            <c:invertIfNegative val="0"/>
            <c:bubble3D val="0"/>
            <c:spPr>
              <a:solidFill>
                <a:srgbClr val="D1E4F5"/>
              </a:solidFill>
              <a:ln>
                <a:noFill/>
              </a:ln>
              <a:effectLst>
                <a:outerShdw blurRad="50800" dist="38100" dir="2700000" algn="tl" rotWithShape="0">
                  <a:prstClr val="black">
                    <a:alpha val="40000"/>
                  </a:prstClr>
                </a:outerShdw>
              </a:effectLst>
            </c:spPr>
          </c:dPt>
          <c:dPt>
            <c:idx val="8"/>
            <c:invertIfNegative val="0"/>
            <c:bubble3D val="0"/>
            <c:spPr>
              <a:solidFill>
                <a:srgbClr val="FCEFB4"/>
              </a:solidFill>
              <a:ln>
                <a:noFill/>
              </a:ln>
              <a:effectLst>
                <a:outerShdw blurRad="50800" dist="38100" dir="2700000" algn="tl" rotWithShape="0">
                  <a:prstClr val="black">
                    <a:alpha val="40000"/>
                  </a:prstClr>
                </a:outerShdw>
              </a:effectLst>
            </c:spPr>
          </c:dPt>
          <c:dLbls>
            <c:dLbl>
              <c:idx val="1"/>
              <c:layout>
                <c:manualLayout>
                  <c:x val="0.0"/>
                  <c:y val="4.519781868414E-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03417772674E-7"/>
                  <c:y val="2.43372869835497E-6"/>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
                  <c:y val="1.3907021133457E-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Sheet1!$F$2:$F$10</c:f>
              <c:numCache>
                <c:formatCode>0%</c:formatCode>
                <c:ptCount val="9"/>
                <c:pt idx="0">
                  <c:v>0.116504854368932</c:v>
                </c:pt>
                <c:pt idx="1">
                  <c:v>0.0485436893203883</c:v>
                </c:pt>
                <c:pt idx="2">
                  <c:v>0.087378640776699</c:v>
                </c:pt>
                <c:pt idx="3">
                  <c:v>0.0485436893203883</c:v>
                </c:pt>
                <c:pt idx="4">
                  <c:v>0.087378640776699</c:v>
                </c:pt>
                <c:pt idx="5">
                  <c:v>0.145631067961165</c:v>
                </c:pt>
                <c:pt idx="6">
                  <c:v>0.058252427184466</c:v>
                </c:pt>
                <c:pt idx="7">
                  <c:v>0.087378640776699</c:v>
                </c:pt>
                <c:pt idx="8">
                  <c:v>0.116504854368932</c:v>
                </c:pt>
              </c:numCache>
            </c:numRef>
          </c:val>
        </c:ser>
        <c:ser>
          <c:idx val="5"/>
          <c:order val="5"/>
          <c:tx>
            <c:strRef>
              <c:f>Sheet1!$G$1</c:f>
              <c:strCache>
                <c:ptCount val="1"/>
                <c:pt idx="0">
                  <c:v>Unsure (6)</c:v>
                </c:pt>
              </c:strCache>
            </c:strRef>
          </c:tx>
          <c:spPr>
            <a:solidFill>
              <a:srgbClr val="A6A6A6"/>
            </a:solidFill>
            <a:ln>
              <a:noFill/>
            </a:ln>
            <a:effectLst>
              <a:outerShdw blurRad="50800" dist="38100" dir="2700000" algn="tl" rotWithShape="0">
                <a:prstClr val="black">
                  <a:alpha val="40000"/>
                </a:prstClr>
              </a:outerShdw>
            </a:effectLst>
          </c:spPr>
          <c:invertIfNegative val="0"/>
          <c:dPt>
            <c:idx val="1"/>
            <c:invertIfNegative val="0"/>
            <c:bubble3D val="0"/>
          </c:dPt>
          <c:dPt>
            <c:idx val="2"/>
            <c:invertIfNegative val="0"/>
            <c:bubble3D val="0"/>
          </c:dPt>
          <c:dPt>
            <c:idx val="4"/>
            <c:invertIfNegative val="0"/>
            <c:bubble3D val="0"/>
          </c:dPt>
          <c:dPt>
            <c:idx val="5"/>
            <c:invertIfNegative val="0"/>
            <c:bubble3D val="0"/>
          </c:dPt>
          <c:dPt>
            <c:idx val="7"/>
            <c:invertIfNegative val="0"/>
            <c:bubble3D val="0"/>
          </c:dPt>
          <c:dPt>
            <c:idx val="8"/>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Episode-of-care payments Payer</c:v>
                </c:pt>
                <c:pt idx="1">
                  <c:v>Episode-of-care payments Onc</c:v>
                </c:pt>
                <c:pt idx="2">
                  <c:v>Episode-of-care payments PM</c:v>
                </c:pt>
                <c:pt idx="3">
                  <c:v>At-cost drug reimbursement Payer</c:v>
                </c:pt>
                <c:pt idx="4">
                  <c:v> At-cost durg reimbursement Onc</c:v>
                </c:pt>
                <c:pt idx="5">
                  <c:v>At-cost drug reimbursement PM</c:v>
                </c:pt>
                <c:pt idx="6">
                  <c:v>Capitation / global payments Payer</c:v>
                </c:pt>
                <c:pt idx="7">
                  <c:v>Capitation / global payments Onc</c:v>
                </c:pt>
                <c:pt idx="8">
                  <c:v>Capitation / global payments PM</c:v>
                </c:pt>
              </c:strCache>
            </c:strRef>
          </c:cat>
          <c:val>
            <c:numRef>
              <c:f>Sheet1!$G$2:$G$10</c:f>
              <c:numCache>
                <c:formatCode>0%</c:formatCode>
                <c:ptCount val="9"/>
                <c:pt idx="0">
                  <c:v>0.184466019417476</c:v>
                </c:pt>
                <c:pt idx="1">
                  <c:v>0.495145631067961</c:v>
                </c:pt>
                <c:pt idx="2">
                  <c:v>0.29126213592233</c:v>
                </c:pt>
                <c:pt idx="3">
                  <c:v>0.223300970873786</c:v>
                </c:pt>
                <c:pt idx="4">
                  <c:v>0.495145631067961</c:v>
                </c:pt>
                <c:pt idx="5">
                  <c:v>0.242718446601942</c:v>
                </c:pt>
                <c:pt idx="6">
                  <c:v>0.194174757281553</c:v>
                </c:pt>
                <c:pt idx="7">
                  <c:v>0.41747572815534</c:v>
                </c:pt>
                <c:pt idx="8">
                  <c:v>0.300970873786408</c:v>
                </c:pt>
              </c:numCache>
            </c:numRef>
          </c:val>
        </c:ser>
        <c:dLbls>
          <c:showLegendKey val="0"/>
          <c:showVal val="0"/>
          <c:showCatName val="0"/>
          <c:showSerName val="0"/>
          <c:showPercent val="0"/>
          <c:showBubbleSize val="0"/>
        </c:dLbls>
        <c:gapWidth val="79"/>
        <c:overlap val="100"/>
        <c:axId val="-2092523560"/>
        <c:axId val="-2092525576"/>
      </c:barChart>
      <c:catAx>
        <c:axId val="-2092523560"/>
        <c:scaling>
          <c:orientation val="maxMin"/>
        </c:scaling>
        <c:delete val="0"/>
        <c:axPos val="l"/>
        <c:numFmt formatCode="General" sourceLinked="1"/>
        <c:majorTickMark val="none"/>
        <c:minorTickMark val="none"/>
        <c:tickLblPos val="none"/>
        <c:spPr>
          <a:ln>
            <a:solidFill>
              <a:schemeClr val="bg1">
                <a:lumMod val="65000"/>
              </a:schemeClr>
            </a:solidFill>
          </a:ln>
        </c:spPr>
        <c:crossAx val="-2092525576"/>
        <c:crosses val="autoZero"/>
        <c:auto val="1"/>
        <c:lblAlgn val="ctr"/>
        <c:lblOffset val="100"/>
        <c:noMultiLvlLbl val="0"/>
      </c:catAx>
      <c:valAx>
        <c:axId val="-2092525576"/>
        <c:scaling>
          <c:orientation val="minMax"/>
          <c:max val="1.0"/>
          <c:min val="0.0"/>
        </c:scaling>
        <c:delete val="0"/>
        <c:axPos val="t"/>
        <c:numFmt formatCode="0%" sourceLinked="1"/>
        <c:majorTickMark val="none"/>
        <c:minorTickMark val="none"/>
        <c:tickLblPos val="none"/>
        <c:spPr>
          <a:ln>
            <a:solidFill>
              <a:srgbClr val="FFFFFF">
                <a:lumMod val="85000"/>
              </a:srgbClr>
            </a:solidFill>
          </a:ln>
        </c:spPr>
        <c:crossAx val="-2092523560"/>
        <c:crossesAt val="1.0"/>
        <c:crossBetween val="between"/>
      </c:valAx>
      <c:spPr>
        <a:ln>
          <a:solidFill>
            <a:srgbClr val="FFFFFF">
              <a:lumMod val="85000"/>
            </a:srgbClr>
          </a:solidFill>
        </a:ln>
      </c:spPr>
    </c:plotArea>
    <c:legend>
      <c:legendPos val="r"/>
      <c:layout>
        <c:manualLayout>
          <c:xMode val="edge"/>
          <c:yMode val="edge"/>
          <c:x val="0.0417067693294835"/>
          <c:y val="0.0446467498668055"/>
          <c:w val="0.93333851194491"/>
          <c:h val="0.14981198404086"/>
        </c:manualLayout>
      </c:layout>
      <c:overlay val="0"/>
      <c:txPr>
        <a:bodyPr/>
        <a:lstStyle/>
        <a:p>
          <a:pPr>
            <a:defRPr>
              <a:solidFill>
                <a:srgbClr val="7F7F7F"/>
              </a:solidFill>
            </a:defRPr>
          </a:pPr>
          <a:endParaRPr lang="en-US"/>
        </a:p>
      </c:txPr>
    </c:legend>
    <c:plotVisOnly val="1"/>
    <c:dispBlanksAs val="gap"/>
    <c:showDLblsOverMax val="0"/>
  </c:chart>
  <c:txPr>
    <a:bodyPr/>
    <a:lstStyle/>
    <a:p>
      <a:pPr>
        <a:defRPr sz="900">
          <a:latin typeface="Arial (Body)"/>
          <a:cs typeface="Arial (Body)"/>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0227987292736759"/>
          <c:y val="0.108540373629767"/>
          <c:w val="0.965341495073158"/>
          <c:h val="0.882029974567707"/>
        </c:manualLayout>
      </c:layout>
      <c:barChart>
        <c:barDir val="bar"/>
        <c:grouping val="percentStacked"/>
        <c:varyColors val="0"/>
        <c:ser>
          <c:idx val="0"/>
          <c:order val="0"/>
          <c:tx>
            <c:strRef>
              <c:f>Sheet1!$B$1</c:f>
              <c:strCache>
                <c:ptCount val="1"/>
                <c:pt idx="0">
                  <c:v>Does not drive (1) or Minimal driver of excess cost (2)</c:v>
                </c:pt>
              </c:strCache>
            </c:strRef>
          </c:tx>
          <c:spPr>
            <a:solidFill>
              <a:schemeClr val="tx2">
                <a:lumMod val="60000"/>
                <a:lumOff val="40000"/>
              </a:schemeClr>
            </a:solidFill>
            <a:ln>
              <a:noFill/>
            </a:ln>
            <a:effectLst/>
          </c:spPr>
          <c:invertIfNegative val="0"/>
          <c:dLbls>
            <c:numFmt formatCode="0%" sourceLinked="0"/>
            <c:spPr>
              <a:noFill/>
              <a:ln>
                <a:noFill/>
              </a:ln>
              <a:effectLst/>
            </c:spPr>
            <c:txPr>
              <a:bodyPr/>
              <a:lstStyle/>
              <a:p>
                <a:pPr>
                  <a:defRPr sz="1000">
                    <a:solidFill>
                      <a:srgbClr val="666565"/>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Excessive end of life treatment</c:v>
                </c:pt>
                <c:pt idx="1">
                  <c:v>Excessive end of life treatment</c:v>
                </c:pt>
                <c:pt idx="2">
                  <c:v>Sub-optimal selection of sites-of-care</c:v>
                </c:pt>
                <c:pt idx="3">
                  <c:v>Sub-optimal selection of sites-of-care</c:v>
                </c:pt>
                <c:pt idx="4">
                  <c:v>Inappropriate drug utilization, as defined by my organization</c:v>
                </c:pt>
                <c:pt idx="5">
                  <c:v>Inappropriate drug utilization, as defined by my organization</c:v>
                </c:pt>
                <c:pt idx="6">
                  <c:v>Sub-optimal distribution of prescription drugs (such as buy-and-bill versus specialty pharmacy)</c:v>
                </c:pt>
                <c:pt idx="7">
                  <c:v>Sub-optimal distribution of prescription drugs (such as buy-and-bill versus specialty pharmacy)</c:v>
                </c:pt>
              </c:strCache>
            </c:strRef>
          </c:cat>
          <c:val>
            <c:numRef>
              <c:f>Sheet1!$B$2:$B$9</c:f>
              <c:numCache>
                <c:formatCode>0.00%</c:formatCode>
                <c:ptCount val="8"/>
                <c:pt idx="0" formatCode="0%">
                  <c:v>0.0487804878048795</c:v>
                </c:pt>
                <c:pt idx="1">
                  <c:v>0.068</c:v>
                </c:pt>
                <c:pt idx="2" formatCode="0%">
                  <c:v>0.231707317073171</c:v>
                </c:pt>
                <c:pt idx="3">
                  <c:v>0.320000000000006</c:v>
                </c:pt>
                <c:pt idx="4" formatCode="0%">
                  <c:v>0.207317073170734</c:v>
                </c:pt>
                <c:pt idx="5">
                  <c:v>0.165</c:v>
                </c:pt>
                <c:pt idx="6" formatCode="0%">
                  <c:v>0.329268292682933</c:v>
                </c:pt>
                <c:pt idx="7">
                  <c:v>0.282</c:v>
                </c:pt>
              </c:numCache>
            </c:numRef>
          </c:val>
        </c:ser>
        <c:ser>
          <c:idx val="1"/>
          <c:order val="1"/>
          <c:tx>
            <c:strRef>
              <c:f>Sheet1!$C$1</c:f>
              <c:strCache>
                <c:ptCount val="1"/>
                <c:pt idx="0">
                  <c:v>Mid-range driver (3)</c:v>
                </c:pt>
              </c:strCache>
            </c:strRef>
          </c:tx>
          <c:spPr>
            <a:solidFill>
              <a:schemeClr val="tx2"/>
            </a:solidFill>
            <a:ln>
              <a:noFill/>
            </a:ln>
            <a:effectLst/>
          </c:spPr>
          <c:invertIfNegative val="0"/>
          <c:dLbls>
            <c:numFmt formatCode="0%" sourceLinked="0"/>
            <c:spPr>
              <a:noFill/>
              <a:ln>
                <a:noFill/>
              </a:ln>
              <a:effectLst/>
            </c:spPr>
            <c:txPr>
              <a:bodyPr/>
              <a:lstStyle/>
              <a:p>
                <a:pPr>
                  <a:defRPr sz="1000">
                    <a:solidFill>
                      <a:schemeClr val="bg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Excessive end of life treatment</c:v>
                </c:pt>
                <c:pt idx="1">
                  <c:v>Excessive end of life treatment</c:v>
                </c:pt>
                <c:pt idx="2">
                  <c:v>Sub-optimal selection of sites-of-care</c:v>
                </c:pt>
                <c:pt idx="3">
                  <c:v>Sub-optimal selection of sites-of-care</c:v>
                </c:pt>
                <c:pt idx="4">
                  <c:v>Inappropriate drug utilization, as defined by my organization</c:v>
                </c:pt>
                <c:pt idx="5">
                  <c:v>Inappropriate drug utilization, as defined by my organization</c:v>
                </c:pt>
                <c:pt idx="6">
                  <c:v>Sub-optimal distribution of prescription drugs (such as buy-and-bill versus specialty pharmacy)</c:v>
                </c:pt>
                <c:pt idx="7">
                  <c:v>Sub-optimal distribution of prescription drugs (such as buy-and-bill versus specialty pharmacy)</c:v>
                </c:pt>
              </c:strCache>
            </c:strRef>
          </c:cat>
          <c:val>
            <c:numRef>
              <c:f>Sheet1!$C$2:$C$9</c:f>
              <c:numCache>
                <c:formatCode>0.00%</c:formatCode>
                <c:ptCount val="8"/>
                <c:pt idx="0" formatCode="0%">
                  <c:v>0.121951219512195</c:v>
                </c:pt>
                <c:pt idx="1">
                  <c:v>0.126</c:v>
                </c:pt>
                <c:pt idx="2" formatCode="0%">
                  <c:v>0.365853658536585</c:v>
                </c:pt>
                <c:pt idx="3">
                  <c:v>0.417</c:v>
                </c:pt>
                <c:pt idx="4" formatCode="0%">
                  <c:v>0.390243902439024</c:v>
                </c:pt>
                <c:pt idx="5">
                  <c:v>0.379000000000005</c:v>
                </c:pt>
                <c:pt idx="6" formatCode="0%">
                  <c:v>0.219512195121956</c:v>
                </c:pt>
                <c:pt idx="7">
                  <c:v>0.291</c:v>
                </c:pt>
              </c:numCache>
            </c:numRef>
          </c:val>
        </c:ser>
        <c:ser>
          <c:idx val="2"/>
          <c:order val="2"/>
          <c:tx>
            <c:strRef>
              <c:f>Sheet1!$D$1</c:f>
              <c:strCache>
                <c:ptCount val="1"/>
                <c:pt idx="0">
                  <c:v>Above average driver (4) or Significant driver of excess cost (5)</c:v>
                </c:pt>
              </c:strCache>
            </c:strRef>
          </c:tx>
          <c:spPr>
            <a:solidFill>
              <a:schemeClr val="tx2">
                <a:lumMod val="75000"/>
              </a:schemeClr>
            </a:solidFill>
            <a:ln>
              <a:noFill/>
            </a:ln>
            <a:effectLst/>
          </c:spPr>
          <c:invertIfNegative val="0"/>
          <c:dLbls>
            <c:numFmt formatCode="0%" sourceLinked="0"/>
            <c:spPr>
              <a:noFill/>
              <a:ln>
                <a:noFill/>
              </a:ln>
              <a:effectLst/>
            </c:spPr>
            <c:txPr>
              <a:bodyPr/>
              <a:lstStyle/>
              <a:p>
                <a:pPr algn="ctr">
                  <a:defRPr lang="en-US" sz="1000" b="0" i="0" u="none" strike="noStrike" kern="1200" baseline="0">
                    <a:solidFill>
                      <a:schemeClr val="bg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Excessive end of life treatment</c:v>
                </c:pt>
                <c:pt idx="1">
                  <c:v>Excessive end of life treatment</c:v>
                </c:pt>
                <c:pt idx="2">
                  <c:v>Sub-optimal selection of sites-of-care</c:v>
                </c:pt>
                <c:pt idx="3">
                  <c:v>Sub-optimal selection of sites-of-care</c:v>
                </c:pt>
                <c:pt idx="4">
                  <c:v>Inappropriate drug utilization, as defined by my organization</c:v>
                </c:pt>
                <c:pt idx="5">
                  <c:v>Inappropriate drug utilization, as defined by my organization</c:v>
                </c:pt>
                <c:pt idx="6">
                  <c:v>Sub-optimal distribution of prescription drugs (such as buy-and-bill versus specialty pharmacy)</c:v>
                </c:pt>
                <c:pt idx="7">
                  <c:v>Sub-optimal distribution of prescription drugs (such as buy-and-bill versus specialty pharmacy)</c:v>
                </c:pt>
              </c:strCache>
            </c:strRef>
          </c:cat>
          <c:val>
            <c:numRef>
              <c:f>Sheet1!$D$2:$D$9</c:f>
              <c:numCache>
                <c:formatCode>0.00%</c:formatCode>
                <c:ptCount val="8"/>
                <c:pt idx="0" formatCode="0%">
                  <c:v>0.829268292682927</c:v>
                </c:pt>
                <c:pt idx="1">
                  <c:v>0.806</c:v>
                </c:pt>
                <c:pt idx="2" formatCode="0%">
                  <c:v>0.402439024390244</c:v>
                </c:pt>
                <c:pt idx="3">
                  <c:v>0.262</c:v>
                </c:pt>
                <c:pt idx="4" formatCode="0%">
                  <c:v>0.402439024390244</c:v>
                </c:pt>
                <c:pt idx="5">
                  <c:v>0.456</c:v>
                </c:pt>
                <c:pt idx="6" formatCode="0%">
                  <c:v>0.451219512195122</c:v>
                </c:pt>
                <c:pt idx="7">
                  <c:v>0.427</c:v>
                </c:pt>
              </c:numCache>
            </c:numRef>
          </c:val>
        </c:ser>
        <c:dLbls>
          <c:showLegendKey val="0"/>
          <c:showVal val="0"/>
          <c:showCatName val="0"/>
          <c:showSerName val="0"/>
          <c:showPercent val="0"/>
          <c:showBubbleSize val="0"/>
        </c:dLbls>
        <c:gapWidth val="60"/>
        <c:overlap val="100"/>
        <c:axId val="-2091497928"/>
        <c:axId val="-2091494536"/>
      </c:barChart>
      <c:catAx>
        <c:axId val="-2091497928"/>
        <c:scaling>
          <c:orientation val="maxMin"/>
        </c:scaling>
        <c:delete val="0"/>
        <c:axPos val="l"/>
        <c:numFmt formatCode="General" sourceLinked="1"/>
        <c:majorTickMark val="none"/>
        <c:minorTickMark val="none"/>
        <c:tickLblPos val="none"/>
        <c:spPr>
          <a:ln w="19050">
            <a:solidFill>
              <a:schemeClr val="accent3"/>
            </a:solidFill>
          </a:ln>
        </c:spPr>
        <c:crossAx val="-2091494536"/>
        <c:crosses val="autoZero"/>
        <c:auto val="1"/>
        <c:lblAlgn val="ctr"/>
        <c:lblOffset val="100"/>
        <c:tickLblSkip val="1"/>
        <c:tickMarkSkip val="1"/>
        <c:noMultiLvlLbl val="0"/>
      </c:catAx>
      <c:valAx>
        <c:axId val="-2091494536"/>
        <c:scaling>
          <c:orientation val="minMax"/>
          <c:max val="1.0"/>
          <c:min val="0.0"/>
        </c:scaling>
        <c:delete val="1"/>
        <c:axPos val="t"/>
        <c:numFmt formatCode="0%" sourceLinked="1"/>
        <c:majorTickMark val="none"/>
        <c:minorTickMark val="none"/>
        <c:tickLblPos val="none"/>
        <c:crossAx val="-209149792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Sheet1!$C$1</c:f>
              <c:strCache>
                <c:ptCount val="1"/>
                <c:pt idx="0">
                  <c:v>12 Months From Now</c:v>
                </c:pt>
              </c:strCache>
            </c:strRef>
          </c:tx>
          <c:spPr>
            <a:solidFill>
              <a:srgbClr val="E8EF90"/>
            </a:solidFill>
          </c:spPr>
          <c:invertIfNegative val="0"/>
          <c:dLbls>
            <c:dLbl>
              <c:idx val="0"/>
              <c:layout>
                <c:manualLayout>
                  <c:x val="0.00187002955848422"/>
                  <c:y val="0.00363856917707898"/>
                </c:manualLayout>
              </c:layout>
              <c:tx>
                <c:rich>
                  <a:bodyPr/>
                  <a:lstStyle/>
                  <a:p>
                    <a:r>
                      <a:rPr lang="en-US" dirty="0" smtClean="0">
                        <a:solidFill>
                          <a:srgbClr val="555555"/>
                        </a:solidFill>
                      </a:rPr>
                      <a:t>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374064819542442"/>
                  <c:y val="0.00727685185264769"/>
                </c:manualLayout>
              </c:layout>
              <c:tx>
                <c:rich>
                  <a:bodyPr/>
                  <a:lstStyle/>
                  <a:p>
                    <a:r>
                      <a:rPr lang="en-US" dirty="0" smtClean="0">
                        <a:solidFill>
                          <a:srgbClr val="555555"/>
                        </a:solidFill>
                      </a:rPr>
                      <a:t>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748129639084884"/>
                  <c:y val="-0.00363856917707885"/>
                </c:manualLayout>
              </c:layout>
              <c:tx>
                <c:rich>
                  <a:bodyPr/>
                  <a:lstStyle/>
                  <a:p>
                    <a:r>
                      <a:rPr lang="en-US" dirty="0" smtClean="0">
                        <a:solidFill>
                          <a:srgbClr val="555555"/>
                        </a:solidFill>
                      </a:rPr>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48159093007683"/>
                  <c:y val="0.00363856917707878"/>
                </c:manualLayout>
              </c:layout>
              <c:tx>
                <c:rich>
                  <a:bodyPr/>
                  <a:lstStyle/>
                  <a:p>
                    <a:r>
                      <a:rPr lang="en-US" dirty="0" smtClean="0">
                        <a:solidFill>
                          <a:srgbClr val="555555"/>
                        </a:solidFill>
                      </a:rPr>
                      <a:t>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935191502778911"/>
                  <c:y val="0.0"/>
                </c:manualLayout>
              </c:layout>
              <c:tx>
                <c:rich>
                  <a:bodyPr/>
                  <a:lstStyle/>
                  <a:p>
                    <a:r>
                      <a:rPr lang="en-US" dirty="0" smtClean="0">
                        <a:solidFill>
                          <a:srgbClr val="555555"/>
                        </a:solidFill>
                      </a:rPr>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561097229313656"/>
                  <c:y val="0.000523151757271337"/>
                </c:manualLayout>
              </c:layout>
              <c:tx>
                <c:rich>
                  <a:bodyPr/>
                  <a:lstStyle/>
                  <a:p>
                    <a:r>
                      <a:rPr lang="en-US" dirty="0" smtClean="0">
                        <a:solidFill>
                          <a:srgbClr val="555555"/>
                        </a:solidFill>
                      </a:rPr>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solidFill>
                      <a:srgbClr val="55555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Non-ACO/non-PCMH community practices</c:v>
                </c:pt>
                <c:pt idx="2">
                  <c:v>Oncology Patient-Centered Medical Home (PCMH)</c:v>
                </c:pt>
                <c:pt idx="3">
                  <c:v>Oncology-centered Medicare ACO</c:v>
                </c:pt>
                <c:pt idx="4">
                  <c:v>Primary Care Patient-Centered Medical Home (PCMH)</c:v>
                </c:pt>
                <c:pt idx="5">
                  <c:v>Primary care-centered Medicare ACO</c:v>
                </c:pt>
              </c:strCache>
            </c:strRef>
          </c:cat>
          <c:val>
            <c:numRef>
              <c:f>Sheet1!$C$2:$C$7</c:f>
              <c:numCache>
                <c:formatCode>General</c:formatCode>
                <c:ptCount val="6"/>
                <c:pt idx="0">
                  <c:v>5.0</c:v>
                </c:pt>
                <c:pt idx="1">
                  <c:v>44.0</c:v>
                </c:pt>
                <c:pt idx="2">
                  <c:v>13.0</c:v>
                </c:pt>
                <c:pt idx="3">
                  <c:v>10.0</c:v>
                </c:pt>
                <c:pt idx="4">
                  <c:v>15.0</c:v>
                </c:pt>
                <c:pt idx="5">
                  <c:v>13.0</c:v>
                </c:pt>
              </c:numCache>
            </c:numRef>
          </c:val>
        </c:ser>
        <c:ser>
          <c:idx val="1"/>
          <c:order val="1"/>
          <c:tx>
            <c:strRef>
              <c:f>Sheet1!$B$1</c:f>
              <c:strCache>
                <c:ptCount val="1"/>
                <c:pt idx="0">
                  <c:v>Currently</c:v>
                </c:pt>
              </c:strCache>
            </c:strRef>
          </c:tx>
          <c:spPr>
            <a:solidFill>
              <a:srgbClr val="9EA818"/>
            </a:solidFill>
          </c:spPr>
          <c:invertIfNegative val="0"/>
          <c:dLbls>
            <c:dLbl>
              <c:idx val="0"/>
              <c:layout>
                <c:manualLayout>
                  <c:x val="0.00374050092581043"/>
                  <c:y val="0.0"/>
                </c:manualLayout>
              </c:layout>
              <c:tx>
                <c:rich>
                  <a:bodyPr/>
                  <a:lstStyle/>
                  <a:p>
                    <a:r>
                      <a:rPr lang="en-US" dirty="0" smtClean="0">
                        <a:solidFill>
                          <a:srgbClr val="555555"/>
                        </a:solidFill>
                      </a:rPr>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561097229313663"/>
                  <c:y val="0.0"/>
                </c:manualLayout>
              </c:layout>
              <c:tx>
                <c:rich>
                  <a:bodyPr/>
                  <a:lstStyle/>
                  <a:p>
                    <a:r>
                      <a:rPr lang="en-US" dirty="0" smtClean="0">
                        <a:solidFill>
                          <a:srgbClr val="555555"/>
                        </a:solidFill>
                      </a:rPr>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748129639084884"/>
                  <c:y val="6.67063309825525E-17"/>
                </c:manualLayout>
              </c:layout>
              <c:tx>
                <c:rich>
                  <a:bodyPr/>
                  <a:lstStyle/>
                  <a:p>
                    <a:r>
                      <a:rPr lang="en-US" dirty="0" smtClean="0">
                        <a:solidFill>
                          <a:srgbClr val="555555"/>
                        </a:solidFill>
                      </a:rPr>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48129639084884"/>
                  <c:y val="-0.00727713835415769"/>
                </c:manualLayout>
              </c:layout>
              <c:tx>
                <c:rich>
                  <a:bodyPr/>
                  <a:lstStyle/>
                  <a:p>
                    <a:r>
                      <a:rPr lang="en-US" dirty="0" smtClean="0">
                        <a:solidFill>
                          <a:srgbClr val="555555"/>
                        </a:solidFill>
                      </a:rPr>
                      <a:t>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187032409771214"/>
                  <c:y val="-0.00727771135717774"/>
                </c:manualLayout>
              </c:layout>
              <c:tx>
                <c:rich>
                  <a:bodyPr/>
                  <a:lstStyle/>
                  <a:p>
                    <a:r>
                      <a:rPr lang="en-US" dirty="0" smtClean="0">
                        <a:solidFill>
                          <a:srgbClr val="555555"/>
                        </a:solidFill>
                      </a:rPr>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561097229313663"/>
                  <c:y val="-0.00727713835415769"/>
                </c:manualLayout>
              </c:layout>
              <c:tx>
                <c:rich>
                  <a:bodyPr/>
                  <a:lstStyle/>
                  <a:p>
                    <a:r>
                      <a:rPr lang="en-US" dirty="0" smtClean="0">
                        <a:solidFill>
                          <a:srgbClr val="555555"/>
                        </a:solidFill>
                      </a:rPr>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solidFill>
                      <a:srgbClr val="55555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Non-ACO/non-PCMH community practices</c:v>
                </c:pt>
                <c:pt idx="2">
                  <c:v>Oncology Patient-Centered Medical Home (PCMH)</c:v>
                </c:pt>
                <c:pt idx="3">
                  <c:v>Oncology-centered Medicare ACO</c:v>
                </c:pt>
                <c:pt idx="4">
                  <c:v>Primary Care Patient-Centered Medical Home (PCMH)</c:v>
                </c:pt>
                <c:pt idx="5">
                  <c:v>Primary care-centered Medicare ACO</c:v>
                </c:pt>
              </c:strCache>
            </c:strRef>
          </c:cat>
          <c:val>
            <c:numRef>
              <c:f>Sheet1!$B$2:$B$7</c:f>
              <c:numCache>
                <c:formatCode>General</c:formatCode>
                <c:ptCount val="6"/>
                <c:pt idx="0">
                  <c:v>7.0</c:v>
                </c:pt>
                <c:pt idx="1">
                  <c:v>60.0</c:v>
                </c:pt>
                <c:pt idx="2">
                  <c:v>8.0</c:v>
                </c:pt>
                <c:pt idx="3">
                  <c:v>6.0</c:v>
                </c:pt>
                <c:pt idx="4">
                  <c:v>11.0</c:v>
                </c:pt>
                <c:pt idx="5">
                  <c:v>8.0</c:v>
                </c:pt>
              </c:numCache>
            </c:numRef>
          </c:val>
        </c:ser>
        <c:dLbls>
          <c:showLegendKey val="0"/>
          <c:showVal val="0"/>
          <c:showCatName val="0"/>
          <c:showSerName val="0"/>
          <c:showPercent val="0"/>
          <c:showBubbleSize val="0"/>
        </c:dLbls>
        <c:gapWidth val="150"/>
        <c:axId val="-2121505992"/>
        <c:axId val="-2121502616"/>
      </c:barChart>
      <c:catAx>
        <c:axId val="-2121505992"/>
        <c:scaling>
          <c:orientation val="minMax"/>
        </c:scaling>
        <c:delete val="0"/>
        <c:axPos val="l"/>
        <c:numFmt formatCode="General" sourceLinked="0"/>
        <c:majorTickMark val="none"/>
        <c:minorTickMark val="none"/>
        <c:tickLblPos val="nextTo"/>
        <c:spPr>
          <a:ln>
            <a:noFill/>
          </a:ln>
        </c:spPr>
        <c:txPr>
          <a:bodyPr/>
          <a:lstStyle/>
          <a:p>
            <a:pPr>
              <a:defRPr sz="1000" baseline="0">
                <a:solidFill>
                  <a:srgbClr val="666565"/>
                </a:solidFill>
              </a:defRPr>
            </a:pPr>
            <a:endParaRPr lang="en-US"/>
          </a:p>
        </c:txPr>
        <c:crossAx val="-2121502616"/>
        <c:crosses val="autoZero"/>
        <c:auto val="1"/>
        <c:lblAlgn val="ctr"/>
        <c:lblOffset val="100"/>
        <c:noMultiLvlLbl val="0"/>
      </c:catAx>
      <c:valAx>
        <c:axId val="-2121502616"/>
        <c:scaling>
          <c:orientation val="minMax"/>
        </c:scaling>
        <c:delete val="1"/>
        <c:axPos val="b"/>
        <c:majorGridlines>
          <c:spPr>
            <a:ln>
              <a:noFill/>
            </a:ln>
          </c:spPr>
        </c:majorGridlines>
        <c:numFmt formatCode="General" sourceLinked="1"/>
        <c:majorTickMark val="out"/>
        <c:minorTickMark val="none"/>
        <c:tickLblPos val="nextTo"/>
        <c:crossAx val="-2121505992"/>
        <c:crossesAt val="0.0"/>
        <c:crossBetween val="between"/>
      </c:valAx>
    </c:plotArea>
    <c:legend>
      <c:legendPos val="t"/>
      <c:layout>
        <c:manualLayout>
          <c:xMode val="edge"/>
          <c:yMode val="edge"/>
          <c:x val="0.185162085673509"/>
          <c:y val="0.00206940040677484"/>
          <c:w val="0.658652597902262"/>
          <c:h val="0.080598090542262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0262875460565448"/>
          <c:y val="0.046833642444906"/>
          <c:w val="0.946751290510363"/>
          <c:h val="0.943736603622714"/>
        </c:manualLayout>
      </c:layout>
      <c:barChart>
        <c:barDir val="bar"/>
        <c:grouping val="percentStacked"/>
        <c:varyColors val="0"/>
        <c:ser>
          <c:idx val="0"/>
          <c:order val="0"/>
          <c:tx>
            <c:strRef>
              <c:f>Sheet1!$B$1</c:f>
              <c:strCache>
                <c:ptCount val="1"/>
                <c:pt idx="0">
                  <c:v>Does not drive (1) or Minimal driver of excess cost (2)</c:v>
                </c:pt>
              </c:strCache>
            </c:strRef>
          </c:tx>
          <c:spPr>
            <a:solidFill>
              <a:schemeClr val="tx2">
                <a:lumMod val="60000"/>
                <a:lumOff val="40000"/>
              </a:schemeClr>
            </a:solidFill>
            <a:ln>
              <a:noFill/>
            </a:ln>
            <a:effectLst/>
          </c:spPr>
          <c:invertIfNegative val="0"/>
          <c:dLbls>
            <c:numFmt formatCode="0%" sourceLinked="0"/>
            <c:spPr>
              <a:noFill/>
              <a:ln>
                <a:noFill/>
              </a:ln>
              <a:effectLst/>
            </c:spPr>
            <c:txPr>
              <a:bodyPr/>
              <a:lstStyle/>
              <a:p>
                <a:pPr>
                  <a:defRPr sz="1000">
                    <a:solidFill>
                      <a:srgbClr val="666565"/>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Excessive diagnostic testing, such as radiology</c:v>
                </c:pt>
                <c:pt idx="1">
                  <c:v>Excessive physician payments (for professional services only, independent of drug reimbursement)</c:v>
                </c:pt>
                <c:pt idx="2">
                  <c:v>Utilization management administrative requirements (e.g., those for prior authorization)</c:v>
                </c:pt>
              </c:strCache>
            </c:strRef>
          </c:cat>
          <c:val>
            <c:numRef>
              <c:f>Sheet1!$B$2:$B$4</c:f>
              <c:numCache>
                <c:formatCode>0%</c:formatCode>
                <c:ptCount val="3"/>
                <c:pt idx="0">
                  <c:v>0.207317073170734</c:v>
                </c:pt>
                <c:pt idx="1">
                  <c:v>0.548780487804879</c:v>
                </c:pt>
                <c:pt idx="2">
                  <c:v>0.695121951219525</c:v>
                </c:pt>
              </c:numCache>
            </c:numRef>
          </c:val>
        </c:ser>
        <c:ser>
          <c:idx val="1"/>
          <c:order val="1"/>
          <c:tx>
            <c:strRef>
              <c:f>Sheet1!$C$1</c:f>
              <c:strCache>
                <c:ptCount val="1"/>
                <c:pt idx="0">
                  <c:v>Mid-range driver (3)</c:v>
                </c:pt>
              </c:strCache>
            </c:strRef>
          </c:tx>
          <c:spPr>
            <a:solidFill>
              <a:schemeClr val="tx2"/>
            </a:solidFill>
            <a:ln>
              <a:noFill/>
            </a:ln>
            <a:effectLst/>
          </c:spPr>
          <c:invertIfNegative val="0"/>
          <c:dLbls>
            <c:numFmt formatCode="0%" sourceLinked="0"/>
            <c:spPr>
              <a:noFill/>
              <a:ln>
                <a:noFill/>
              </a:ln>
              <a:effectLst/>
            </c:spPr>
            <c:txPr>
              <a:bodyPr/>
              <a:lstStyle/>
              <a:p>
                <a:pPr>
                  <a:defRPr sz="1000">
                    <a:solidFill>
                      <a:schemeClr val="bg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Excessive diagnostic testing, such as radiology</c:v>
                </c:pt>
                <c:pt idx="1">
                  <c:v>Excessive physician payments (for professional services only, independent of drug reimbursement)</c:v>
                </c:pt>
                <c:pt idx="2">
                  <c:v>Utilization management administrative requirements (e.g., those for prior authorization)</c:v>
                </c:pt>
              </c:strCache>
            </c:strRef>
          </c:cat>
          <c:val>
            <c:numRef>
              <c:f>Sheet1!$C$2:$C$4</c:f>
              <c:numCache>
                <c:formatCode>0%</c:formatCode>
                <c:ptCount val="3"/>
                <c:pt idx="0">
                  <c:v>0.439024390243912</c:v>
                </c:pt>
                <c:pt idx="1">
                  <c:v>0.304878048780494</c:v>
                </c:pt>
                <c:pt idx="2">
                  <c:v>0.268292682926829</c:v>
                </c:pt>
              </c:numCache>
            </c:numRef>
          </c:val>
        </c:ser>
        <c:ser>
          <c:idx val="2"/>
          <c:order val="2"/>
          <c:tx>
            <c:strRef>
              <c:f>Sheet1!$D$1</c:f>
              <c:strCache>
                <c:ptCount val="1"/>
                <c:pt idx="0">
                  <c:v>Above average driver (4) or Significant driver of excess cost (5)</c:v>
                </c:pt>
              </c:strCache>
            </c:strRef>
          </c:tx>
          <c:spPr>
            <a:solidFill>
              <a:srgbClr val="767E12"/>
            </a:solidFill>
            <a:ln>
              <a:noFill/>
            </a:ln>
            <a:effectLst/>
          </c:spPr>
          <c:invertIfNegative val="0"/>
          <c:dLbls>
            <c:numFmt formatCode="0%" sourceLinked="0"/>
            <c:spPr>
              <a:noFill/>
              <a:ln>
                <a:noFill/>
              </a:ln>
              <a:effectLst/>
            </c:spPr>
            <c:txPr>
              <a:bodyPr/>
              <a:lstStyle/>
              <a:p>
                <a:pPr algn="ctr">
                  <a:defRPr lang="en-US" sz="1000" b="0" i="0" u="none" strike="noStrike" kern="1200" baseline="0">
                    <a:solidFill>
                      <a:schemeClr val="bg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Excessive diagnostic testing, such as radiology</c:v>
                </c:pt>
                <c:pt idx="1">
                  <c:v>Excessive physician payments (for professional services only, independent of drug reimbursement)</c:v>
                </c:pt>
                <c:pt idx="2">
                  <c:v>Utilization management administrative requirements (e.g., those for prior authorization)</c:v>
                </c:pt>
              </c:strCache>
            </c:strRef>
          </c:cat>
          <c:val>
            <c:numRef>
              <c:f>Sheet1!$D$2:$D$4</c:f>
              <c:numCache>
                <c:formatCode>0%</c:formatCode>
                <c:ptCount val="3"/>
                <c:pt idx="0">
                  <c:v>0.353658536585366</c:v>
                </c:pt>
                <c:pt idx="1">
                  <c:v>0.146341463414634</c:v>
                </c:pt>
                <c:pt idx="2">
                  <c:v>0.0365853658536586</c:v>
                </c:pt>
              </c:numCache>
            </c:numRef>
          </c:val>
        </c:ser>
        <c:dLbls>
          <c:showLegendKey val="0"/>
          <c:showVal val="0"/>
          <c:showCatName val="0"/>
          <c:showSerName val="0"/>
          <c:showPercent val="0"/>
          <c:showBubbleSize val="0"/>
        </c:dLbls>
        <c:gapWidth val="100"/>
        <c:overlap val="100"/>
        <c:axId val="-2091384344"/>
        <c:axId val="-2091380952"/>
      </c:barChart>
      <c:catAx>
        <c:axId val="-2091384344"/>
        <c:scaling>
          <c:orientation val="maxMin"/>
        </c:scaling>
        <c:delete val="0"/>
        <c:axPos val="l"/>
        <c:numFmt formatCode="General" sourceLinked="1"/>
        <c:majorTickMark val="none"/>
        <c:minorTickMark val="none"/>
        <c:tickLblPos val="none"/>
        <c:spPr>
          <a:ln w="19050">
            <a:solidFill>
              <a:schemeClr val="accent3"/>
            </a:solidFill>
          </a:ln>
        </c:spPr>
        <c:crossAx val="-2091380952"/>
        <c:crosses val="autoZero"/>
        <c:auto val="1"/>
        <c:lblAlgn val="ctr"/>
        <c:lblOffset val="100"/>
        <c:tickLblSkip val="1"/>
        <c:tickMarkSkip val="1"/>
        <c:noMultiLvlLbl val="0"/>
      </c:catAx>
      <c:valAx>
        <c:axId val="-2091380952"/>
        <c:scaling>
          <c:orientation val="minMax"/>
          <c:max val="1.0"/>
          <c:min val="0.0"/>
        </c:scaling>
        <c:delete val="1"/>
        <c:axPos val="t"/>
        <c:numFmt formatCode="0%" sourceLinked="1"/>
        <c:majorTickMark val="none"/>
        <c:minorTickMark val="none"/>
        <c:tickLblPos val="none"/>
        <c:crossAx val="-209138434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11423876378982"/>
          <c:y val="0.102435186862607"/>
          <c:w val="0.780007318665025"/>
          <c:h val="0.883489746369972"/>
        </c:manualLayout>
      </c:layout>
      <c:barChart>
        <c:barDir val="bar"/>
        <c:grouping val="stacked"/>
        <c:varyColors val="0"/>
        <c:ser>
          <c:idx val="0"/>
          <c:order val="0"/>
          <c:tx>
            <c:strRef>
              <c:f>Sheet1!$B$1</c:f>
              <c:strCache>
                <c:ptCount val="1"/>
                <c:pt idx="0">
                  <c:v>Will not (1) or Unlikely to (2) be implemented in the next 12-18 months</c:v>
                </c:pt>
              </c:strCache>
            </c:strRef>
          </c:tx>
          <c:spPr>
            <a:solidFill>
              <a:schemeClr val="tx2"/>
            </a:solidFill>
            <a:ln>
              <a:noFill/>
            </a:ln>
            <a:effectLst/>
          </c:spPr>
          <c:invertIfNegative val="0"/>
          <c:dLbls>
            <c:dLbl>
              <c:idx val="0"/>
              <c:layout>
                <c:manualLayout>
                  <c:x val="-0.0905290085268256"/>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834275008607089"/>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959541141880718"/>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1406609398729"/>
                  <c:y val="-6.5845602670657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13905569155576"/>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25182702604515"/>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26859236619938"/>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White]#,##0%" sourceLinked="0"/>
            <c:spPr>
              <a:noFill/>
              <a:ln>
                <a:noFill/>
              </a:ln>
              <a:effectLst/>
            </c:spPr>
            <c:txPr>
              <a:bodyPr/>
              <a:lstStyle/>
              <a:p>
                <a:pPr>
                  <a:defRPr sz="1000">
                    <a:solidFill>
                      <a:srgbClr val="FFFFFF"/>
                    </a:solidFill>
                    <a:latin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Pay-for-performance</c:v>
                </c:pt>
                <c:pt idx="1">
                  <c:v>Shared savings program</c:v>
                </c:pt>
                <c:pt idx="2">
                  <c:v>Episode-of-care payments</c:v>
                </c:pt>
                <c:pt idx="3">
                  <c:v>Capitation / global payments</c:v>
                </c:pt>
                <c:pt idx="4">
                  <c:v>Expanded payments for advaced care planning</c:v>
                </c:pt>
                <c:pt idx="5">
                  <c:v>At-cost drug reimbursement</c:v>
                </c:pt>
                <c:pt idx="6">
                  <c:v>Case management fees</c:v>
                </c:pt>
              </c:strCache>
            </c:strRef>
          </c:cat>
          <c:val>
            <c:numRef>
              <c:f>Sheet1!$B$2:$B$8</c:f>
              <c:numCache>
                <c:formatCode>0%</c:formatCode>
                <c:ptCount val="7"/>
                <c:pt idx="0">
                  <c:v>-0.533980582524272</c:v>
                </c:pt>
                <c:pt idx="1">
                  <c:v>-0.504854368932026</c:v>
                </c:pt>
                <c:pt idx="2">
                  <c:v>-0.563106796116505</c:v>
                </c:pt>
                <c:pt idx="3">
                  <c:v>-0.631067961165048</c:v>
                </c:pt>
                <c:pt idx="4">
                  <c:v>-0.650485436893216</c:v>
                </c:pt>
                <c:pt idx="5">
                  <c:v>-0.699029126213608</c:v>
                </c:pt>
                <c:pt idx="6">
                  <c:v>-0.699029126213608</c:v>
                </c:pt>
              </c:numCache>
            </c:numRef>
          </c:val>
        </c:ser>
        <c:ser>
          <c:idx val="1"/>
          <c:order val="1"/>
          <c:tx>
            <c:strRef>
              <c:f>Sheet1!$C$1</c:f>
              <c:strCache>
                <c:ptCount val="1"/>
                <c:pt idx="0">
                  <c:v>Will be implemented in the next 12-18 months (4) or Already Implemented (5)</c:v>
                </c:pt>
              </c:strCache>
            </c:strRef>
          </c:tx>
          <c:spPr>
            <a:solidFill>
              <a:schemeClr val="tx2">
                <a:lumMod val="75000"/>
              </a:schemeClr>
            </a:solidFill>
            <a:ln w="3175">
              <a:noFill/>
            </a:ln>
            <a:effectLst/>
          </c:spPr>
          <c:invertIfNegative val="0"/>
          <c:dLbls>
            <c:dLbl>
              <c:idx val="0"/>
              <c:layout>
                <c:manualLayout>
                  <c:x val="0.0251480102313458"/>
                  <c:y val="-1.2580197315274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34714762159228"/>
                  <c:y val="-1.2580197315274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1.2580197315274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17357381079614"/>
                  <c:y val="-6.29009865763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000">
                    <a:solidFill>
                      <a:schemeClr val="bg1"/>
                    </a:solidFill>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Pay-for-performance</c:v>
                </c:pt>
                <c:pt idx="1">
                  <c:v>Shared savings program</c:v>
                </c:pt>
                <c:pt idx="2">
                  <c:v>Episode-of-care payments</c:v>
                </c:pt>
                <c:pt idx="3">
                  <c:v>Capitation / global payments</c:v>
                </c:pt>
                <c:pt idx="4">
                  <c:v>Expanded payments for advaced care planning</c:v>
                </c:pt>
                <c:pt idx="5">
                  <c:v>At-cost drug reimbursement</c:v>
                </c:pt>
                <c:pt idx="6">
                  <c:v>Case management fees</c:v>
                </c:pt>
              </c:strCache>
            </c:strRef>
          </c:cat>
          <c:val>
            <c:numRef>
              <c:f>Sheet1!$C$2:$C$8</c:f>
              <c:numCache>
                <c:formatCode>0%</c:formatCode>
                <c:ptCount val="7"/>
                <c:pt idx="0">
                  <c:v>0.262135922330097</c:v>
                </c:pt>
                <c:pt idx="1">
                  <c:v>0.223300970873786</c:v>
                </c:pt>
                <c:pt idx="2">
                  <c:v>0.145631067961165</c:v>
                </c:pt>
                <c:pt idx="3">
                  <c:v>0.184466019417481</c:v>
                </c:pt>
                <c:pt idx="4">
                  <c:v>0.106796116504855</c:v>
                </c:pt>
                <c:pt idx="5">
                  <c:v>0.135922330097091</c:v>
                </c:pt>
                <c:pt idx="6">
                  <c:v>0.145631067961165</c:v>
                </c:pt>
              </c:numCache>
            </c:numRef>
          </c:val>
        </c:ser>
        <c:dLbls>
          <c:showLegendKey val="0"/>
          <c:showVal val="0"/>
          <c:showCatName val="0"/>
          <c:showSerName val="0"/>
          <c:showPercent val="0"/>
          <c:showBubbleSize val="0"/>
        </c:dLbls>
        <c:gapWidth val="79"/>
        <c:overlap val="100"/>
        <c:axId val="-2091268888"/>
        <c:axId val="-2091265832"/>
      </c:barChart>
      <c:catAx>
        <c:axId val="-2091268888"/>
        <c:scaling>
          <c:orientation val="maxMin"/>
        </c:scaling>
        <c:delete val="1"/>
        <c:axPos val="l"/>
        <c:numFmt formatCode="General" sourceLinked="1"/>
        <c:majorTickMark val="out"/>
        <c:minorTickMark val="none"/>
        <c:tickLblPos val="nextTo"/>
        <c:crossAx val="-2091265832"/>
        <c:crosses val="autoZero"/>
        <c:auto val="1"/>
        <c:lblAlgn val="ctr"/>
        <c:lblOffset val="100"/>
        <c:tickLblSkip val="1"/>
        <c:tickMarkSkip val="1"/>
        <c:noMultiLvlLbl val="0"/>
      </c:catAx>
      <c:valAx>
        <c:axId val="-2091265832"/>
        <c:scaling>
          <c:orientation val="minMax"/>
          <c:max val="1.0"/>
          <c:min val="-0.8"/>
        </c:scaling>
        <c:delete val="0"/>
        <c:axPos val="t"/>
        <c:numFmt formatCode="0%" sourceLinked="1"/>
        <c:majorTickMark val="none"/>
        <c:minorTickMark val="none"/>
        <c:tickLblPos val="none"/>
        <c:spPr>
          <a:ln>
            <a:noFill/>
          </a:ln>
        </c:spPr>
        <c:crossAx val="-209126888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48249621336712"/>
          <c:y val="0.0"/>
          <c:w val="0.944908044716784"/>
          <c:h val="0.969929724317578"/>
        </c:manualLayout>
      </c:layout>
      <c:barChart>
        <c:barDir val="bar"/>
        <c:grouping val="clustered"/>
        <c:varyColors val="0"/>
        <c:ser>
          <c:idx val="0"/>
          <c:order val="0"/>
          <c:tx>
            <c:strRef>
              <c:f>Sheet1!$B$1</c:f>
              <c:strCache>
                <c:ptCount val="1"/>
                <c:pt idx="0">
                  <c:v>Oncologists</c:v>
                </c:pt>
              </c:strCache>
            </c:strRef>
          </c:tx>
          <c:spPr>
            <a:solidFill>
              <a:srgbClr val="2A76AA"/>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ext>
              </c:extLst>
            </c:dLbl>
            <c:dLbl>
              <c:idx val="1"/>
              <c:dLblPos val="inEnd"/>
              <c:showLegendKey val="0"/>
              <c:showVal val="1"/>
              <c:showCatName val="0"/>
              <c:showSerName val="0"/>
              <c:showPercent val="0"/>
              <c:showBubbleSize val="0"/>
              <c:extLst>
                <c:ext xmlns:c15="http://schemas.microsoft.com/office/drawing/2012/chart" uri="{CE6537A1-D6FC-4f65-9D91-7224C49458BB}">
                  <c15:layout/>
                </c:ext>
              </c:extLst>
            </c:dLbl>
            <c:dLbl>
              <c:idx val="2"/>
              <c:dLblPos val="inEnd"/>
              <c:showLegendKey val="0"/>
              <c:showVal val="1"/>
              <c:showCatName val="0"/>
              <c:showSerName val="0"/>
              <c:showPercent val="0"/>
              <c:showBubbleSize val="0"/>
              <c:extLst>
                <c:ext xmlns:c15="http://schemas.microsoft.com/office/drawing/2012/chart" uri="{CE6537A1-D6FC-4f65-9D91-7224C49458BB}">
                  <c15:layout/>
                </c:ext>
              </c:extLst>
            </c:dLbl>
            <c:dLbl>
              <c:idx val="3"/>
              <c:dLblPos val="inEnd"/>
              <c:showLegendKey val="0"/>
              <c:showVal val="1"/>
              <c:showCatName val="0"/>
              <c:showSerName val="0"/>
              <c:showPercent val="0"/>
              <c:showBubbleSize val="0"/>
              <c:extLst>
                <c:ext xmlns:c15="http://schemas.microsoft.com/office/drawing/2012/chart" uri="{CE6537A1-D6FC-4f65-9D91-7224C49458BB}">
                  <c15:layout/>
                </c:ext>
              </c:extLst>
            </c:dLbl>
            <c:dLbl>
              <c:idx val="4"/>
              <c:dLblPos val="inEnd"/>
              <c:showLegendKey val="0"/>
              <c:showVal val="1"/>
              <c:showCatName val="0"/>
              <c:showSerName val="0"/>
              <c:showPercent val="0"/>
              <c:showBubbleSize val="0"/>
              <c:extLst>
                <c:ext xmlns:c15="http://schemas.microsoft.com/office/drawing/2012/chart" uri="{CE6537A1-D6FC-4f65-9D91-7224C49458BB}">
                  <c15:layout/>
                </c:ext>
              </c:extLst>
            </c:dLbl>
            <c:dLbl>
              <c:idx val="5"/>
              <c:dLblPos val="inEnd"/>
              <c:showLegendKey val="0"/>
              <c:showVal val="1"/>
              <c:showCatName val="0"/>
              <c:showSerName val="0"/>
              <c:showPercent val="0"/>
              <c:showBubbleSize val="0"/>
              <c:extLst>
                <c:ext xmlns:c15="http://schemas.microsoft.com/office/drawing/2012/chart" uri="{CE6537A1-D6FC-4f65-9D91-7224C49458BB}">
                  <c15:layout/>
                </c:ext>
              </c:extLst>
            </c:dLbl>
            <c:dLbl>
              <c:idx val="6"/>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000">
                    <a:solidFill>
                      <a:srgbClr val="FFFFFF"/>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Pay-for-performance</c:v>
                </c:pt>
                <c:pt idx="1">
                  <c:v>Shared savings program</c:v>
                </c:pt>
                <c:pt idx="2">
                  <c:v>Episode-of-care payments</c:v>
                </c:pt>
                <c:pt idx="3">
                  <c:v>Capitation / global payments</c:v>
                </c:pt>
                <c:pt idx="4">
                  <c:v>Expanded payments for advaced care planning</c:v>
                </c:pt>
                <c:pt idx="5">
                  <c:v>At-cost drug reimbursement</c:v>
                </c:pt>
                <c:pt idx="6">
                  <c:v>Case management fees</c:v>
                </c:pt>
              </c:strCache>
            </c:strRef>
          </c:cat>
          <c:val>
            <c:numRef>
              <c:f>Sheet1!$B$2:$B$8</c:f>
              <c:numCache>
                <c:formatCode>0%</c:formatCode>
                <c:ptCount val="7"/>
                <c:pt idx="0">
                  <c:v>0.310679611650491</c:v>
                </c:pt>
                <c:pt idx="1">
                  <c:v>0.213592233009711</c:v>
                </c:pt>
                <c:pt idx="2">
                  <c:v>0.281553398058252</c:v>
                </c:pt>
                <c:pt idx="3">
                  <c:v>0.281553398058252</c:v>
                </c:pt>
                <c:pt idx="4">
                  <c:v>0.174757281553403</c:v>
                </c:pt>
                <c:pt idx="5">
                  <c:v>0.378640776699034</c:v>
                </c:pt>
                <c:pt idx="6">
                  <c:v>0.0970873786407767</c:v>
                </c:pt>
              </c:numCache>
            </c:numRef>
          </c:val>
        </c:ser>
        <c:ser>
          <c:idx val="1"/>
          <c:order val="1"/>
          <c:tx>
            <c:strRef>
              <c:f>Sheet1!$C$1</c:f>
              <c:strCache>
                <c:ptCount val="1"/>
                <c:pt idx="0">
                  <c:v>Practice Managers</c:v>
                </c:pt>
              </c:strCache>
            </c:strRef>
          </c:tx>
          <c:spPr>
            <a:solidFill>
              <a:srgbClr val="CD951A"/>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ext>
              </c:extLst>
            </c:dLbl>
            <c:dLbl>
              <c:idx val="1"/>
              <c:dLblPos val="inEnd"/>
              <c:showLegendKey val="0"/>
              <c:showVal val="1"/>
              <c:showCatName val="0"/>
              <c:showSerName val="0"/>
              <c:showPercent val="0"/>
              <c:showBubbleSize val="0"/>
              <c:extLst>
                <c:ext xmlns:c15="http://schemas.microsoft.com/office/drawing/2012/chart" uri="{CE6537A1-D6FC-4f65-9D91-7224C49458BB}">
                  <c15:layout/>
                </c:ext>
              </c:extLst>
            </c:dLbl>
            <c:dLbl>
              <c:idx val="2"/>
              <c:dLblPos val="inEnd"/>
              <c:showLegendKey val="0"/>
              <c:showVal val="1"/>
              <c:showCatName val="0"/>
              <c:showSerName val="0"/>
              <c:showPercent val="0"/>
              <c:showBubbleSize val="0"/>
              <c:extLst>
                <c:ext xmlns:c15="http://schemas.microsoft.com/office/drawing/2012/chart" uri="{CE6537A1-D6FC-4f65-9D91-7224C49458BB}">
                  <c15:layout/>
                </c:ext>
              </c:extLst>
            </c:dLbl>
            <c:dLbl>
              <c:idx val="3"/>
              <c:dLblPos val="inEnd"/>
              <c:showLegendKey val="0"/>
              <c:showVal val="1"/>
              <c:showCatName val="0"/>
              <c:showSerName val="0"/>
              <c:showPercent val="0"/>
              <c:showBubbleSize val="0"/>
              <c:extLst>
                <c:ext xmlns:c15="http://schemas.microsoft.com/office/drawing/2012/chart" uri="{CE6537A1-D6FC-4f65-9D91-7224C49458BB}">
                  <c15:layout/>
                </c:ext>
              </c:extLst>
            </c:dLbl>
            <c:dLbl>
              <c:idx val="4"/>
              <c:dLblPos val="inEnd"/>
              <c:showLegendKey val="0"/>
              <c:showVal val="1"/>
              <c:showCatName val="0"/>
              <c:showSerName val="0"/>
              <c:showPercent val="0"/>
              <c:showBubbleSize val="0"/>
              <c:extLst>
                <c:ext xmlns:c15="http://schemas.microsoft.com/office/drawing/2012/chart" uri="{CE6537A1-D6FC-4f65-9D91-7224C49458BB}">
                  <c15:layout/>
                </c:ext>
              </c:extLst>
            </c:dLbl>
            <c:dLbl>
              <c:idx val="5"/>
              <c:dLblPos val="inEnd"/>
              <c:showLegendKey val="0"/>
              <c:showVal val="1"/>
              <c:showCatName val="0"/>
              <c:showSerName val="0"/>
              <c:showPercent val="0"/>
              <c:showBubbleSize val="0"/>
              <c:extLst>
                <c:ext xmlns:c15="http://schemas.microsoft.com/office/drawing/2012/chart" uri="{CE6537A1-D6FC-4f65-9D91-7224C49458BB}">
                  <c15:layout/>
                </c:ext>
              </c:extLst>
            </c:dLbl>
            <c:dLbl>
              <c:idx val="6"/>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rgbClr val="FFFFFF"/>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Pay-for-performance</c:v>
                </c:pt>
                <c:pt idx="1">
                  <c:v>Shared savings program</c:v>
                </c:pt>
                <c:pt idx="2">
                  <c:v>Episode-of-care payments</c:v>
                </c:pt>
                <c:pt idx="3">
                  <c:v>Capitation / global payments</c:v>
                </c:pt>
                <c:pt idx="4">
                  <c:v>Expanded payments for advaced care planning</c:v>
                </c:pt>
                <c:pt idx="5">
                  <c:v>At-cost drug reimbursement</c:v>
                </c:pt>
                <c:pt idx="6">
                  <c:v>Case management fees</c:v>
                </c:pt>
              </c:strCache>
            </c:strRef>
          </c:cat>
          <c:val>
            <c:numRef>
              <c:f>Sheet1!$C$2:$C$8</c:f>
              <c:numCache>
                <c:formatCode>0%</c:formatCode>
                <c:ptCount val="7"/>
                <c:pt idx="0">
                  <c:v>0.336633663366337</c:v>
                </c:pt>
                <c:pt idx="1">
                  <c:v>0.247524752475248</c:v>
                </c:pt>
                <c:pt idx="2">
                  <c:v>0.227722772277228</c:v>
                </c:pt>
                <c:pt idx="3">
                  <c:v>0.207920792079208</c:v>
                </c:pt>
                <c:pt idx="4">
                  <c:v>0.0792079207920792</c:v>
                </c:pt>
                <c:pt idx="5">
                  <c:v>0.435643564356436</c:v>
                </c:pt>
                <c:pt idx="6">
                  <c:v>0.108910891089109</c:v>
                </c:pt>
              </c:numCache>
            </c:numRef>
          </c:val>
        </c:ser>
        <c:dLbls>
          <c:showLegendKey val="0"/>
          <c:showVal val="0"/>
          <c:showCatName val="0"/>
          <c:showSerName val="0"/>
          <c:showPercent val="0"/>
          <c:showBubbleSize val="0"/>
        </c:dLbls>
        <c:gapWidth val="71"/>
        <c:axId val="-2091149528"/>
        <c:axId val="-2091146200"/>
      </c:barChart>
      <c:catAx>
        <c:axId val="-2091149528"/>
        <c:scaling>
          <c:orientation val="maxMin"/>
        </c:scaling>
        <c:delete val="0"/>
        <c:axPos val="l"/>
        <c:numFmt formatCode="General" sourceLinked="1"/>
        <c:majorTickMark val="none"/>
        <c:minorTickMark val="none"/>
        <c:tickLblPos val="none"/>
        <c:spPr>
          <a:ln w="19050">
            <a:solidFill>
              <a:srgbClr val="666565"/>
            </a:solidFill>
          </a:ln>
        </c:spPr>
        <c:crossAx val="-2091146200"/>
        <c:crosses val="autoZero"/>
        <c:auto val="1"/>
        <c:lblAlgn val="ctr"/>
        <c:lblOffset val="100"/>
        <c:tickLblSkip val="1"/>
        <c:tickMarkSkip val="1"/>
        <c:noMultiLvlLbl val="0"/>
      </c:catAx>
      <c:valAx>
        <c:axId val="-2091146200"/>
        <c:scaling>
          <c:orientation val="minMax"/>
          <c:max val="1.0"/>
          <c:min val="0.0"/>
        </c:scaling>
        <c:delete val="1"/>
        <c:axPos val="t"/>
        <c:numFmt formatCode="0%" sourceLinked="1"/>
        <c:majorTickMark val="out"/>
        <c:minorTickMark val="none"/>
        <c:tickLblPos val="nextTo"/>
        <c:crossAx val="-2091149528"/>
        <c:crosses val="autoZero"/>
        <c:crossBetween val="between"/>
      </c:valAx>
      <c:spPr>
        <a:ln>
          <a:noFill/>
        </a:ln>
      </c:spPr>
    </c:plotArea>
    <c:plotVisOnly val="1"/>
    <c:dispBlanksAs val="gap"/>
    <c:showDLblsOverMax val="0"/>
  </c:chart>
  <c:txPr>
    <a:bodyPr/>
    <a:lstStyle/>
    <a:p>
      <a:pPr>
        <a:defRPr sz="1200">
          <a:latin typeface="Calibri" pitchFamily="34" charset="0"/>
          <a:cs typeface="Calibri"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7501640419947"/>
          <c:y val="0.0169898928214422"/>
          <c:w val="0.801445678665211"/>
          <c:h val="0.943511431106871"/>
        </c:manualLayout>
      </c:layout>
      <c:barChart>
        <c:barDir val="bar"/>
        <c:grouping val="clustered"/>
        <c:varyColors val="0"/>
        <c:ser>
          <c:idx val="0"/>
          <c:order val="0"/>
          <c:tx>
            <c:strRef>
              <c:f>Sheet1!$B$1</c:f>
              <c:strCache>
                <c:ptCount val="1"/>
                <c:pt idx="0">
                  <c:v>Points allocated</c:v>
                </c:pt>
              </c:strCache>
            </c:strRef>
          </c:tx>
          <c:spPr>
            <a:solidFill>
              <a:srgbClr val="DDE758"/>
            </a:solidFill>
          </c:spPr>
          <c:invertIfNegative val="0"/>
          <c:dPt>
            <c:idx val="0"/>
            <c:invertIfNegative val="0"/>
            <c:bubble3D val="0"/>
            <c:spPr>
              <a:solidFill>
                <a:schemeClr val="bg1">
                  <a:lumMod val="65000"/>
                </a:schemeClr>
              </a:solidFill>
            </c:spPr>
          </c:dPt>
          <c:dPt>
            <c:idx val="1"/>
            <c:invertIfNegative val="0"/>
            <c:bubble3D val="0"/>
          </c:dPt>
          <c:dPt>
            <c:idx val="2"/>
            <c:invertIfNegative val="0"/>
            <c:bubble3D val="0"/>
            <c:spPr>
              <a:solidFill>
                <a:schemeClr val="tx2">
                  <a:lumMod val="50000"/>
                </a:schemeClr>
              </a:solidFill>
            </c:spPr>
          </c:dPt>
          <c:dLbls>
            <c:dLbl>
              <c:idx val="1"/>
              <c:layout>
                <c:manualLayout>
                  <c:x val="0.026785714285716"/>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6785714285716"/>
                  <c:y val="0.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000">
                    <a:solidFill>
                      <a:srgbClr val="65656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Unsure</c:v>
                </c:pt>
                <c:pt idx="1">
                  <c:v>No</c:v>
                </c:pt>
                <c:pt idx="2">
                  <c:v>Yes</c:v>
                </c:pt>
              </c:strCache>
            </c:strRef>
          </c:cat>
          <c:val>
            <c:numRef>
              <c:f>Sheet1!$B$2:$B$4</c:f>
              <c:numCache>
                <c:formatCode>0%</c:formatCode>
                <c:ptCount val="3"/>
                <c:pt idx="0">
                  <c:v>0.05</c:v>
                </c:pt>
                <c:pt idx="1">
                  <c:v>0.610000000000001</c:v>
                </c:pt>
                <c:pt idx="2">
                  <c:v>0.34</c:v>
                </c:pt>
              </c:numCache>
            </c:numRef>
          </c:val>
        </c:ser>
        <c:dLbls>
          <c:showLegendKey val="0"/>
          <c:showVal val="0"/>
          <c:showCatName val="0"/>
          <c:showSerName val="0"/>
          <c:showPercent val="0"/>
          <c:showBubbleSize val="0"/>
        </c:dLbls>
        <c:gapWidth val="100"/>
        <c:axId val="-2089214616"/>
        <c:axId val="-2089211464"/>
      </c:barChart>
      <c:catAx>
        <c:axId val="-2089214616"/>
        <c:scaling>
          <c:orientation val="minMax"/>
        </c:scaling>
        <c:delete val="0"/>
        <c:axPos val="l"/>
        <c:numFmt formatCode="General" sourceLinked="0"/>
        <c:majorTickMark val="none"/>
        <c:minorTickMark val="none"/>
        <c:tickLblPos val="nextTo"/>
        <c:txPr>
          <a:bodyPr/>
          <a:lstStyle/>
          <a:p>
            <a:pPr>
              <a:defRPr sz="1000">
                <a:solidFill>
                  <a:srgbClr val="656565"/>
                </a:solidFill>
              </a:defRPr>
            </a:pPr>
            <a:endParaRPr lang="en-US"/>
          </a:p>
        </c:txPr>
        <c:crossAx val="-2089211464"/>
        <c:crosses val="autoZero"/>
        <c:auto val="1"/>
        <c:lblAlgn val="ctr"/>
        <c:lblOffset val="100"/>
        <c:noMultiLvlLbl val="0"/>
      </c:catAx>
      <c:valAx>
        <c:axId val="-2089211464"/>
        <c:scaling>
          <c:orientation val="minMax"/>
          <c:max val="1.0"/>
          <c:min val="0.0"/>
        </c:scaling>
        <c:delete val="0"/>
        <c:axPos val="b"/>
        <c:numFmt formatCode="0%" sourceLinked="1"/>
        <c:majorTickMark val="none"/>
        <c:minorTickMark val="none"/>
        <c:tickLblPos val="none"/>
        <c:crossAx val="-2089214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2448419491042"/>
          <c:y val="0.218066297268404"/>
          <c:w val="0.875515805089594"/>
          <c:h val="0.660304461942256"/>
        </c:manualLayout>
      </c:layout>
      <c:barChart>
        <c:barDir val="bar"/>
        <c:grouping val="stacked"/>
        <c:varyColors val="0"/>
        <c:ser>
          <c:idx val="0"/>
          <c:order val="0"/>
          <c:tx>
            <c:strRef>
              <c:f>Sheet1!$B$1</c:f>
              <c:strCache>
                <c:ptCount val="1"/>
                <c:pt idx="0">
                  <c:v>Yes</c:v>
                </c:pt>
              </c:strCache>
            </c:strRef>
          </c:tx>
          <c:spPr>
            <a:solidFill>
              <a:schemeClr val="tx2">
                <a:lumMod val="5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FFFF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Winter 2013</c:v>
                </c:pt>
                <c:pt idx="1">
                  <c:v>Winter 2014</c:v>
                </c:pt>
              </c:strCache>
            </c:strRef>
          </c:cat>
          <c:val>
            <c:numRef>
              <c:f>Sheet1!$B$2:$B$3</c:f>
              <c:numCache>
                <c:formatCode>0%</c:formatCode>
                <c:ptCount val="2"/>
                <c:pt idx="0">
                  <c:v>0.390000000000003</c:v>
                </c:pt>
                <c:pt idx="1">
                  <c:v>0.43</c:v>
                </c:pt>
              </c:numCache>
            </c:numRef>
          </c:val>
        </c:ser>
        <c:ser>
          <c:idx val="1"/>
          <c:order val="1"/>
          <c:tx>
            <c:strRef>
              <c:f>Sheet1!$C$1</c:f>
              <c:strCache>
                <c:ptCount val="1"/>
                <c:pt idx="0">
                  <c:v>No</c:v>
                </c:pt>
              </c:strCache>
            </c:strRef>
          </c:tx>
          <c:spPr>
            <a:solidFill>
              <a:schemeClr val="tx2">
                <a:lumMod val="60000"/>
                <a:lumOff val="40000"/>
              </a:schemeClr>
            </a:solidFill>
          </c:spPr>
          <c:invertIfNegative val="0"/>
          <c:dLbls>
            <c:spPr>
              <a:noFill/>
              <a:ln>
                <a:noFill/>
              </a:ln>
              <a:effectLst/>
            </c:spPr>
            <c:txPr>
              <a:bodyPr/>
              <a:lstStyle/>
              <a:p>
                <a:pPr>
                  <a:defRPr>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Winter 2013</c:v>
                </c:pt>
                <c:pt idx="1">
                  <c:v>Winter 2014</c:v>
                </c:pt>
              </c:strCache>
            </c:strRef>
          </c:cat>
          <c:val>
            <c:numRef>
              <c:f>Sheet1!$C$2:$C$3</c:f>
              <c:numCache>
                <c:formatCode>0%</c:formatCode>
                <c:ptCount val="2"/>
                <c:pt idx="0">
                  <c:v>0.56</c:v>
                </c:pt>
                <c:pt idx="1">
                  <c:v>0.43</c:v>
                </c:pt>
              </c:numCache>
            </c:numRef>
          </c:val>
        </c:ser>
        <c:ser>
          <c:idx val="2"/>
          <c:order val="2"/>
          <c:tx>
            <c:strRef>
              <c:f>Sheet1!$D$1</c:f>
              <c:strCache>
                <c:ptCount val="1"/>
                <c:pt idx="0">
                  <c:v>Unsure</c:v>
                </c:pt>
              </c:strCache>
            </c:strRef>
          </c:tx>
          <c:spPr>
            <a:solidFill>
              <a:schemeClr val="bg1">
                <a:lumMod val="6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Winter 2013</c:v>
                </c:pt>
                <c:pt idx="1">
                  <c:v>Winter 2014</c:v>
                </c:pt>
              </c:strCache>
            </c:strRef>
          </c:cat>
          <c:val>
            <c:numRef>
              <c:f>Sheet1!$D$2:$D$3</c:f>
              <c:numCache>
                <c:formatCode>0%</c:formatCode>
                <c:ptCount val="2"/>
                <c:pt idx="0">
                  <c:v>0.05</c:v>
                </c:pt>
                <c:pt idx="1">
                  <c:v>0.15</c:v>
                </c:pt>
              </c:numCache>
            </c:numRef>
          </c:val>
        </c:ser>
        <c:dLbls>
          <c:showLegendKey val="0"/>
          <c:showVal val="0"/>
          <c:showCatName val="0"/>
          <c:showSerName val="0"/>
          <c:showPercent val="0"/>
          <c:showBubbleSize val="0"/>
        </c:dLbls>
        <c:gapWidth val="60"/>
        <c:overlap val="100"/>
        <c:axId val="-2089164232"/>
        <c:axId val="-2089161112"/>
      </c:barChart>
      <c:catAx>
        <c:axId val="-2089164232"/>
        <c:scaling>
          <c:orientation val="maxMin"/>
        </c:scaling>
        <c:delete val="1"/>
        <c:axPos val="l"/>
        <c:numFmt formatCode="General" sourceLinked="1"/>
        <c:majorTickMark val="none"/>
        <c:minorTickMark val="none"/>
        <c:tickLblPos val="none"/>
        <c:crossAx val="-2089161112"/>
        <c:crosses val="autoZero"/>
        <c:auto val="1"/>
        <c:lblAlgn val="ctr"/>
        <c:lblOffset val="100"/>
        <c:noMultiLvlLbl val="0"/>
      </c:catAx>
      <c:valAx>
        <c:axId val="-2089161112"/>
        <c:scaling>
          <c:orientation val="minMax"/>
          <c:max val="1.0"/>
          <c:min val="0.0"/>
        </c:scaling>
        <c:delete val="1"/>
        <c:axPos val="t"/>
        <c:numFmt formatCode="0%" sourceLinked="1"/>
        <c:majorTickMark val="none"/>
        <c:minorTickMark val="none"/>
        <c:tickLblPos val="none"/>
        <c:crossAx val="-2089164232"/>
        <c:crosses val="autoZero"/>
        <c:crossBetween val="between"/>
      </c:valAx>
    </c:plotArea>
    <c:legend>
      <c:legendPos val="t"/>
      <c:layout>
        <c:manualLayout>
          <c:xMode val="edge"/>
          <c:yMode val="edge"/>
          <c:x val="0.0280096871948977"/>
          <c:y val="0.0163312919218431"/>
          <c:w val="0.94832842633806"/>
          <c:h val="0.228520138686368"/>
        </c:manualLayout>
      </c:layout>
      <c:overlay val="0"/>
      <c:txPr>
        <a:bodyPr/>
        <a:lstStyle/>
        <a:p>
          <a:pPr>
            <a:defRPr>
              <a:solidFill>
                <a:srgbClr val="656565"/>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68291251318034"/>
          <c:y val="0.0169898928214422"/>
          <c:w val="0.610656114194832"/>
          <c:h val="0.943511431106871"/>
        </c:manualLayout>
      </c:layout>
      <c:barChart>
        <c:barDir val="bar"/>
        <c:grouping val="clustered"/>
        <c:varyColors val="0"/>
        <c:ser>
          <c:idx val="0"/>
          <c:order val="0"/>
          <c:tx>
            <c:strRef>
              <c:f>Sheet1!$B$1</c:f>
              <c:strCache>
                <c:ptCount val="1"/>
                <c:pt idx="0">
                  <c:v>Percentage of Payers</c:v>
                </c:pt>
              </c:strCache>
            </c:strRef>
          </c:tx>
          <c:invertIfNegative val="0"/>
          <c:dPt>
            <c:idx val="0"/>
            <c:invertIfNegative val="0"/>
            <c:bubble3D val="0"/>
            <c:spPr>
              <a:solidFill>
                <a:schemeClr val="tx2">
                  <a:lumMod val="50000"/>
                </a:schemeClr>
              </a:solidFill>
            </c:spPr>
          </c:dPt>
          <c:dPt>
            <c:idx val="1"/>
            <c:invertIfNegative val="0"/>
            <c:bubble3D val="0"/>
            <c:spPr>
              <a:solidFill>
                <a:schemeClr val="tx2">
                  <a:lumMod val="50000"/>
                </a:schemeClr>
              </a:solidFill>
            </c:spPr>
          </c:dPt>
          <c:dPt>
            <c:idx val="2"/>
            <c:invertIfNegative val="0"/>
            <c:bubble3D val="0"/>
            <c:spPr>
              <a:solidFill>
                <a:schemeClr val="tx2">
                  <a:lumMod val="50000"/>
                </a:schemeClr>
              </a:solidFill>
            </c:spPr>
          </c:dPt>
          <c:dPt>
            <c:idx val="3"/>
            <c:invertIfNegative val="0"/>
            <c:bubble3D val="0"/>
            <c:spPr>
              <a:solidFill>
                <a:schemeClr val="bg1">
                  <a:lumMod val="50000"/>
                </a:schemeClr>
              </a:solidFill>
            </c:spPr>
          </c:dPt>
          <c:dLbls>
            <c:spPr>
              <a:noFill/>
              <a:ln>
                <a:noFill/>
              </a:ln>
              <a:effectLst/>
            </c:spPr>
            <c:txPr>
              <a:bodyPr/>
              <a:lstStyle/>
              <a:p>
                <a:pPr>
                  <a:defRPr>
                    <a:solidFill>
                      <a:srgbClr val="65656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Yes, we differentiate cost-sharing between preferred and non-preferred sites</c:v>
                </c:pt>
                <c:pt idx="1">
                  <c:v>We have preferred sites-of-care, but we DO NOT differentiate cost-sharing</c:v>
                </c:pt>
                <c:pt idx="2">
                  <c:v>Not applicable, we do not maintain preferred sites-of-care</c:v>
                </c:pt>
                <c:pt idx="3">
                  <c:v>Unsure</c:v>
                </c:pt>
              </c:strCache>
            </c:strRef>
          </c:cat>
          <c:val>
            <c:numRef>
              <c:f>Sheet1!$B$2:$B$5</c:f>
              <c:numCache>
                <c:formatCode>0%</c:formatCode>
                <c:ptCount val="4"/>
                <c:pt idx="0">
                  <c:v>0.34</c:v>
                </c:pt>
                <c:pt idx="1">
                  <c:v>0.29</c:v>
                </c:pt>
                <c:pt idx="2">
                  <c:v>0.27</c:v>
                </c:pt>
                <c:pt idx="3">
                  <c:v>0.1</c:v>
                </c:pt>
              </c:numCache>
            </c:numRef>
          </c:val>
        </c:ser>
        <c:dLbls>
          <c:showLegendKey val="0"/>
          <c:showVal val="0"/>
          <c:showCatName val="0"/>
          <c:showSerName val="0"/>
          <c:showPercent val="0"/>
          <c:showBubbleSize val="0"/>
        </c:dLbls>
        <c:gapWidth val="100"/>
        <c:axId val="-2088929800"/>
        <c:axId val="-2088926824"/>
      </c:barChart>
      <c:catAx>
        <c:axId val="-2088929800"/>
        <c:scaling>
          <c:orientation val="maxMin"/>
        </c:scaling>
        <c:delete val="1"/>
        <c:axPos val="l"/>
        <c:numFmt formatCode="General" sourceLinked="0"/>
        <c:majorTickMark val="none"/>
        <c:minorTickMark val="none"/>
        <c:tickLblPos val="none"/>
        <c:crossAx val="-2088926824"/>
        <c:crosses val="autoZero"/>
        <c:auto val="1"/>
        <c:lblAlgn val="ctr"/>
        <c:lblOffset val="100"/>
        <c:noMultiLvlLbl val="0"/>
      </c:catAx>
      <c:valAx>
        <c:axId val="-2088926824"/>
        <c:scaling>
          <c:orientation val="minMax"/>
          <c:max val="1.0"/>
          <c:min val="0.0"/>
        </c:scaling>
        <c:delete val="1"/>
        <c:axPos val="t"/>
        <c:numFmt formatCode="0%" sourceLinked="1"/>
        <c:majorTickMark val="none"/>
        <c:minorTickMark val="none"/>
        <c:tickLblPos val="none"/>
        <c:crossAx val="-2088929800"/>
        <c:crossesAt val="1.0"/>
        <c:crossBetween val="between"/>
      </c:valAx>
      <c:spPr>
        <a:ln>
          <a:solidFill>
            <a:schemeClr val="bg1"/>
          </a:solidFill>
        </a:ln>
      </c:spPr>
    </c:plotArea>
    <c:plotVisOnly val="1"/>
    <c:dispBlanksAs val="gap"/>
    <c:showDLblsOverMax val="0"/>
  </c:chart>
  <c:txPr>
    <a:bodyPr/>
    <a:lstStyle/>
    <a:p>
      <a:pPr>
        <a:defRPr sz="10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0172378180988246"/>
          <c:y val="0.267449233319519"/>
          <c:w val="0.982762181901103"/>
          <c:h val="0.650427545241055"/>
        </c:manualLayout>
      </c:layout>
      <c:barChart>
        <c:barDir val="bar"/>
        <c:grouping val="stacked"/>
        <c:varyColors val="0"/>
        <c:ser>
          <c:idx val="0"/>
          <c:order val="0"/>
          <c:tx>
            <c:strRef>
              <c:f>Sheet1!$B$1</c:f>
              <c:strCache>
                <c:ptCount val="1"/>
                <c:pt idx="0">
                  <c:v>Yes</c:v>
                </c:pt>
              </c:strCache>
            </c:strRef>
          </c:tx>
          <c:spPr>
            <a:solidFill>
              <a:schemeClr val="tx2">
                <a:lumMod val="50000"/>
              </a:schemeClr>
            </a:solidFill>
          </c:spPr>
          <c:invertIfNegative val="0"/>
          <c:dPt>
            <c:idx val="0"/>
            <c:invertIfNegative val="0"/>
            <c:bubble3D val="0"/>
          </c:dPt>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FFFF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 of Oncologists</c:v>
                </c:pt>
              </c:strCache>
            </c:strRef>
          </c:cat>
          <c:val>
            <c:numRef>
              <c:f>Sheet1!$B$2</c:f>
              <c:numCache>
                <c:formatCode>0%</c:formatCode>
                <c:ptCount val="1"/>
                <c:pt idx="0">
                  <c:v>0.6</c:v>
                </c:pt>
              </c:numCache>
            </c:numRef>
          </c:val>
        </c:ser>
        <c:ser>
          <c:idx val="1"/>
          <c:order val="1"/>
          <c:tx>
            <c:strRef>
              <c:f>Sheet1!$C$1</c:f>
              <c:strCache>
                <c:ptCount val="1"/>
                <c:pt idx="0">
                  <c:v>No</c:v>
                </c:pt>
              </c:strCache>
            </c:strRef>
          </c:tx>
          <c:spPr>
            <a:solidFill>
              <a:schemeClr val="tx2">
                <a:lumMod val="60000"/>
                <a:lumOff val="40000"/>
              </a:schemeClr>
            </a:solidFill>
          </c:spPr>
          <c:invertIfNegative val="0"/>
          <c:dLbls>
            <c:dLbl>
              <c:idx val="0"/>
              <c:spPr/>
              <c:txPr>
                <a:bodyPr/>
                <a:lstStyle/>
                <a:p>
                  <a:pPr>
                    <a:defRPr>
                      <a:solidFill>
                        <a:srgbClr val="7F7F7F"/>
                      </a:solidFill>
                    </a:defRPr>
                  </a:pPr>
                  <a:endParaRPr lang="en-US"/>
                </a:p>
              </c:txPr>
              <c:showLegendKey val="0"/>
              <c:showVal val="1"/>
              <c:showCatName val="0"/>
              <c:showSerName val="0"/>
              <c:showPercent val="0"/>
              <c:showBubbleSize val="0"/>
            </c:dLbl>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 of Oncologists</c:v>
                </c:pt>
              </c:strCache>
            </c:strRef>
          </c:cat>
          <c:val>
            <c:numRef>
              <c:f>Sheet1!$C$2</c:f>
              <c:numCache>
                <c:formatCode>0%</c:formatCode>
                <c:ptCount val="1"/>
                <c:pt idx="0">
                  <c:v>0.23</c:v>
                </c:pt>
              </c:numCache>
            </c:numRef>
          </c:val>
        </c:ser>
        <c:ser>
          <c:idx val="2"/>
          <c:order val="2"/>
          <c:tx>
            <c:strRef>
              <c:f>Sheet1!$D$1</c:f>
              <c:strCache>
                <c:ptCount val="1"/>
                <c:pt idx="0">
                  <c:v>Unsure</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Percentage of Oncologists</c:v>
                </c:pt>
              </c:strCache>
            </c:strRef>
          </c:cat>
          <c:val>
            <c:numRef>
              <c:f>Sheet1!$D$2</c:f>
              <c:numCache>
                <c:formatCode>0%</c:formatCode>
                <c:ptCount val="1"/>
                <c:pt idx="0">
                  <c:v>0.17</c:v>
                </c:pt>
              </c:numCache>
            </c:numRef>
          </c:val>
        </c:ser>
        <c:dLbls>
          <c:showLegendKey val="0"/>
          <c:showVal val="0"/>
          <c:showCatName val="0"/>
          <c:showSerName val="0"/>
          <c:showPercent val="0"/>
          <c:showBubbleSize val="0"/>
        </c:dLbls>
        <c:gapWidth val="60"/>
        <c:overlap val="100"/>
        <c:axId val="-2089799176"/>
        <c:axId val="-2089802248"/>
      </c:barChart>
      <c:catAx>
        <c:axId val="-2089799176"/>
        <c:scaling>
          <c:orientation val="minMax"/>
        </c:scaling>
        <c:delete val="1"/>
        <c:axPos val="l"/>
        <c:numFmt formatCode="General" sourceLinked="1"/>
        <c:majorTickMark val="none"/>
        <c:minorTickMark val="none"/>
        <c:tickLblPos val="none"/>
        <c:crossAx val="-2089802248"/>
        <c:crosses val="autoZero"/>
        <c:auto val="1"/>
        <c:lblAlgn val="ctr"/>
        <c:lblOffset val="100"/>
        <c:noMultiLvlLbl val="0"/>
      </c:catAx>
      <c:valAx>
        <c:axId val="-2089802248"/>
        <c:scaling>
          <c:orientation val="minMax"/>
          <c:max val="1.0"/>
          <c:min val="0.0"/>
        </c:scaling>
        <c:delete val="1"/>
        <c:axPos val="b"/>
        <c:numFmt formatCode="0%" sourceLinked="1"/>
        <c:majorTickMark val="none"/>
        <c:minorTickMark val="none"/>
        <c:tickLblPos val="none"/>
        <c:crossAx val="-2089799176"/>
        <c:crosses val="autoZero"/>
        <c:crossBetween val="between"/>
      </c:valAx>
    </c:plotArea>
    <c:legend>
      <c:legendPos val="t"/>
      <c:layout>
        <c:manualLayout>
          <c:xMode val="edge"/>
          <c:yMode val="edge"/>
          <c:x val="0.0280096998744722"/>
          <c:y val="0.157894736842121"/>
          <c:w val="0.948328426338055"/>
          <c:h val="0.169260256941567"/>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5355378540405"/>
          <c:y val="0.199682263274783"/>
          <c:w val="0.932964439113119"/>
          <c:h val="0.722764738542298"/>
        </c:manualLayout>
      </c:layout>
      <c:barChart>
        <c:barDir val="bar"/>
        <c:grouping val="clustered"/>
        <c:varyColors val="0"/>
        <c:ser>
          <c:idx val="0"/>
          <c:order val="0"/>
          <c:tx>
            <c:strRef>
              <c:f>Sheet1!$B$1</c:f>
              <c:strCache>
                <c:ptCount val="1"/>
                <c:pt idx="0">
                  <c:v>Oncologists</c:v>
                </c:pt>
              </c:strCache>
            </c:strRef>
          </c:tx>
          <c:spPr>
            <a:solidFill>
              <a:srgbClr val="9EA818"/>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AAAAAA"/>
              </a:solidFill>
              <a:ln>
                <a:noFill/>
              </a:ln>
              <a:effectLst>
                <a:outerShdw blurRad="50800" dist="38100" dir="2700000" algn="tl" rotWithShape="0">
                  <a:prstClr val="black">
                    <a:alpha val="40000"/>
                  </a:prstClr>
                </a:outerShdw>
              </a:effectLst>
            </c:spPr>
          </c:dPt>
          <c:dPt>
            <c:idx val="4"/>
            <c:invertIfNegative val="0"/>
            <c:bubble3D val="0"/>
          </c:dPt>
          <c:dLbls>
            <c:numFmt formatCode="0%" sourceLinked="0"/>
            <c:spPr>
              <a:noFill/>
              <a:ln>
                <a:noFill/>
              </a:ln>
              <a:effectLst/>
            </c:spPr>
            <c:txPr>
              <a:bodyPr/>
              <a:lstStyle/>
              <a:p>
                <a:pPr>
                  <a:defRPr sz="1200" b="0" i="0">
                    <a:solidFill>
                      <a:srgbClr val="555555"/>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Meaningful impact (4) or Significant impact (5)</c:v>
                </c:pt>
                <c:pt idx="1">
                  <c:v>Some Impact (3)</c:v>
                </c:pt>
                <c:pt idx="2">
                  <c:v>No impact at all (1) or Limited impact (2)</c:v>
                </c:pt>
                <c:pt idx="3">
                  <c:v>21% to 30% lower </c:v>
                </c:pt>
              </c:strCache>
            </c:strRef>
          </c:cat>
          <c:val>
            <c:numRef>
              <c:f>Sheet1!$B$2:$B$5</c:f>
              <c:numCache>
                <c:formatCode>0%</c:formatCode>
                <c:ptCount val="4"/>
                <c:pt idx="0">
                  <c:v>0.1</c:v>
                </c:pt>
                <c:pt idx="1">
                  <c:v>0.41</c:v>
                </c:pt>
                <c:pt idx="2">
                  <c:v>0.41</c:v>
                </c:pt>
                <c:pt idx="3">
                  <c:v>0.09</c:v>
                </c:pt>
              </c:numCache>
            </c:numRef>
          </c:val>
        </c:ser>
        <c:dLbls>
          <c:showLegendKey val="0"/>
          <c:showVal val="0"/>
          <c:showCatName val="0"/>
          <c:showSerName val="0"/>
          <c:showPercent val="0"/>
          <c:showBubbleSize val="0"/>
        </c:dLbls>
        <c:gapWidth val="100"/>
        <c:axId val="2144137544"/>
        <c:axId val="2144140552"/>
      </c:barChart>
      <c:catAx>
        <c:axId val="2144137544"/>
        <c:scaling>
          <c:orientation val="maxMin"/>
        </c:scaling>
        <c:delete val="1"/>
        <c:axPos val="l"/>
        <c:numFmt formatCode="General" sourceLinked="0"/>
        <c:majorTickMark val="none"/>
        <c:minorTickMark val="none"/>
        <c:tickLblPos val="none"/>
        <c:crossAx val="2144140552"/>
        <c:crosses val="autoZero"/>
        <c:auto val="1"/>
        <c:lblAlgn val="ctr"/>
        <c:lblOffset val="100"/>
        <c:noMultiLvlLbl val="0"/>
      </c:catAx>
      <c:valAx>
        <c:axId val="2144140552"/>
        <c:scaling>
          <c:orientation val="minMax"/>
          <c:max val="1.03"/>
          <c:min val="0.0"/>
        </c:scaling>
        <c:delete val="0"/>
        <c:axPos val="t"/>
        <c:numFmt formatCode="0%" sourceLinked="1"/>
        <c:majorTickMark val="none"/>
        <c:minorTickMark val="none"/>
        <c:tickLblPos val="none"/>
        <c:spPr>
          <a:ln>
            <a:noFill/>
          </a:ln>
        </c:spPr>
        <c:crossAx val="2144137544"/>
        <c:crossesAt val="1.0"/>
        <c:crossBetween val="between"/>
      </c:valAx>
      <c:spPr>
        <a:noFill/>
        <a:ln w="25400">
          <a:no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5355378540405"/>
          <c:y val="0.199682263274783"/>
          <c:w val="0.932964439113119"/>
          <c:h val="0.722764738542298"/>
        </c:manualLayout>
      </c:layout>
      <c:barChart>
        <c:barDir val="bar"/>
        <c:grouping val="clustered"/>
        <c:varyColors val="0"/>
        <c:ser>
          <c:idx val="0"/>
          <c:order val="0"/>
          <c:tx>
            <c:strRef>
              <c:f>Sheet1!$B$1</c:f>
              <c:strCache>
                <c:ptCount val="1"/>
                <c:pt idx="0">
                  <c:v>Oncologists</c:v>
                </c:pt>
              </c:strCache>
            </c:strRef>
          </c:tx>
          <c:spPr>
            <a:solidFill>
              <a:srgbClr val="1F597F"/>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AAAAAA"/>
              </a:solidFill>
              <a:ln>
                <a:noFill/>
              </a:ln>
              <a:effectLst>
                <a:outerShdw blurRad="50800" dist="38100" dir="2700000" algn="tl" rotWithShape="0">
                  <a:prstClr val="black">
                    <a:alpha val="40000"/>
                  </a:prstClr>
                </a:outerShdw>
              </a:effectLst>
            </c:spPr>
          </c:dPt>
          <c:dPt>
            <c:idx val="4"/>
            <c:invertIfNegative val="0"/>
            <c:bubble3D val="0"/>
          </c:dPt>
          <c:dLbls>
            <c:numFmt formatCode="0%" sourceLinked="0"/>
            <c:spPr>
              <a:noFill/>
              <a:ln>
                <a:noFill/>
              </a:ln>
              <a:effectLst/>
            </c:spPr>
            <c:txPr>
              <a:bodyPr/>
              <a:lstStyle/>
              <a:p>
                <a:pPr>
                  <a:defRPr sz="1200" b="0" i="0">
                    <a:solidFill>
                      <a:srgbClr val="555555"/>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 to 10% lower </c:v>
                </c:pt>
                <c:pt idx="1">
                  <c:v>11% to 20% lower </c:v>
                </c:pt>
                <c:pt idx="2">
                  <c:v>21% to 30% lower </c:v>
                </c:pt>
                <c:pt idx="3">
                  <c:v>Unsure</c:v>
                </c:pt>
              </c:strCache>
            </c:strRef>
          </c:cat>
          <c:val>
            <c:numRef>
              <c:f>Sheet1!$B$2:$B$5</c:f>
              <c:numCache>
                <c:formatCode>0%</c:formatCode>
                <c:ptCount val="4"/>
                <c:pt idx="0">
                  <c:v>0.21</c:v>
                </c:pt>
                <c:pt idx="1">
                  <c:v>0.28</c:v>
                </c:pt>
                <c:pt idx="2">
                  <c:v>0.33</c:v>
                </c:pt>
                <c:pt idx="3">
                  <c:v>0.18</c:v>
                </c:pt>
              </c:numCache>
            </c:numRef>
          </c:val>
        </c:ser>
        <c:dLbls>
          <c:showLegendKey val="0"/>
          <c:showVal val="0"/>
          <c:showCatName val="0"/>
          <c:showSerName val="0"/>
          <c:showPercent val="0"/>
          <c:showBubbleSize val="0"/>
        </c:dLbls>
        <c:gapWidth val="100"/>
        <c:axId val="2144211064"/>
        <c:axId val="2144214072"/>
      </c:barChart>
      <c:catAx>
        <c:axId val="2144211064"/>
        <c:scaling>
          <c:orientation val="maxMin"/>
        </c:scaling>
        <c:delete val="1"/>
        <c:axPos val="l"/>
        <c:numFmt formatCode="General" sourceLinked="0"/>
        <c:majorTickMark val="none"/>
        <c:minorTickMark val="none"/>
        <c:tickLblPos val="none"/>
        <c:crossAx val="2144214072"/>
        <c:crosses val="autoZero"/>
        <c:auto val="1"/>
        <c:lblAlgn val="ctr"/>
        <c:lblOffset val="100"/>
        <c:noMultiLvlLbl val="0"/>
      </c:catAx>
      <c:valAx>
        <c:axId val="2144214072"/>
        <c:scaling>
          <c:orientation val="minMax"/>
          <c:max val="1.03"/>
          <c:min val="0.0"/>
        </c:scaling>
        <c:delete val="0"/>
        <c:axPos val="t"/>
        <c:numFmt formatCode="0%" sourceLinked="1"/>
        <c:majorTickMark val="none"/>
        <c:minorTickMark val="none"/>
        <c:tickLblPos val="none"/>
        <c:spPr>
          <a:ln>
            <a:noFill/>
          </a:ln>
        </c:spPr>
        <c:crossAx val="2144211064"/>
        <c:crossesAt val="1.0"/>
        <c:crossBetween val="between"/>
      </c:valAx>
      <c:spPr>
        <a:noFill/>
        <a:ln w="25400">
          <a:no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53017500719387"/>
          <c:y val="0.0301758347142664"/>
          <c:w val="0.929922398068935"/>
          <c:h val="0.960834705080487"/>
        </c:manualLayout>
      </c:layout>
      <c:barChart>
        <c:barDir val="bar"/>
        <c:grouping val="clustered"/>
        <c:varyColors val="0"/>
        <c:ser>
          <c:idx val="0"/>
          <c:order val="0"/>
          <c:tx>
            <c:strRef>
              <c:f>Sheet1!$B$1</c:f>
              <c:strCache>
                <c:ptCount val="1"/>
                <c:pt idx="0">
                  <c:v>Oncologists</c:v>
                </c:pt>
              </c:strCache>
            </c:strRef>
          </c:tx>
          <c:spPr>
            <a:solidFill>
              <a:srgbClr val="2A76AA"/>
            </a:solidFill>
            <a:ln>
              <a:noFill/>
            </a:ln>
            <a:effectLst/>
          </c:spPr>
          <c:invertIfNegative val="0"/>
          <c:dLbls>
            <c:dLbl>
              <c:idx val="0"/>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spPr/>
              <c:txPr>
                <a:bodyPr/>
                <a:lstStyle/>
                <a:p>
                  <a:pPr>
                    <a:defRPr sz="1000">
                      <a:solidFill>
                        <a:srgbClr val="666565"/>
                      </a:solidFill>
                      <a:latin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rgbClr val="FFFFFF"/>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 we have not engaged in any conversations about consolidation </c:v>
                </c:pt>
                <c:pt idx="1">
                  <c:v>Hospital / hospital system</c:v>
                </c:pt>
                <c:pt idx="2">
                  <c:v>Larger community oncology practices (10 or more physicians) (independent of national / regional oncology practice associations)</c:v>
                </c:pt>
                <c:pt idx="3">
                  <c:v>National / regional oncology practice associations (such as US Oncology)</c:v>
                </c:pt>
                <c:pt idx="4">
                  <c:v>Smaller community oncology practices (fewer than 10 physicians) (independent of national / regional oncology practice associations)</c:v>
                </c:pt>
                <c:pt idx="5">
                  <c:v>Other – please describe</c:v>
                </c:pt>
              </c:strCache>
            </c:strRef>
          </c:cat>
          <c:val>
            <c:numRef>
              <c:f>Sheet1!$B$2:$B$7</c:f>
              <c:numCache>
                <c:formatCode>0%</c:formatCode>
                <c:ptCount val="6"/>
                <c:pt idx="0">
                  <c:v>0.422535211267606</c:v>
                </c:pt>
                <c:pt idx="1">
                  <c:v>0.380281690140845</c:v>
                </c:pt>
                <c:pt idx="2">
                  <c:v>0.211267605633803</c:v>
                </c:pt>
                <c:pt idx="3">
                  <c:v>0.154929577464789</c:v>
                </c:pt>
                <c:pt idx="4">
                  <c:v>0.112676056338028</c:v>
                </c:pt>
                <c:pt idx="5">
                  <c:v>0.0</c:v>
                </c:pt>
              </c:numCache>
            </c:numRef>
          </c:val>
        </c:ser>
        <c:ser>
          <c:idx val="1"/>
          <c:order val="1"/>
          <c:tx>
            <c:strRef>
              <c:f>Sheet1!$C$1</c:f>
              <c:strCache>
                <c:ptCount val="1"/>
                <c:pt idx="0">
                  <c:v>Practice Managers</c:v>
                </c:pt>
              </c:strCache>
            </c:strRef>
          </c:tx>
          <c:spPr>
            <a:solidFill>
              <a:srgbClr val="CD951A"/>
            </a:solidFill>
            <a:ln>
              <a:noFill/>
            </a:ln>
            <a:effectLst/>
          </c:spPr>
          <c:invertIfNegative val="0"/>
          <c:dLbls>
            <c:dLbl>
              <c:idx val="0"/>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rgbClr val="FFFFFF"/>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 we have not engaged in any conversations about consolidation </c:v>
                </c:pt>
                <c:pt idx="1">
                  <c:v>Hospital / hospital system</c:v>
                </c:pt>
                <c:pt idx="2">
                  <c:v>Larger community oncology practices (10 or more physicians) (independent of national / regional oncology practice associations)</c:v>
                </c:pt>
                <c:pt idx="3">
                  <c:v>National / regional oncology practice associations (such as US Oncology)</c:v>
                </c:pt>
                <c:pt idx="4">
                  <c:v>Smaller community oncology practices (fewer than 10 physicians) (independent of national / regional oncology practice associations)</c:v>
                </c:pt>
                <c:pt idx="5">
                  <c:v>Other – please describe</c:v>
                </c:pt>
              </c:strCache>
            </c:strRef>
          </c:cat>
          <c:val>
            <c:numRef>
              <c:f>Sheet1!$C$2:$C$7</c:f>
              <c:numCache>
                <c:formatCode>0%</c:formatCode>
                <c:ptCount val="6"/>
                <c:pt idx="0">
                  <c:v>0.402985074626866</c:v>
                </c:pt>
                <c:pt idx="1">
                  <c:v>0.373134328358209</c:v>
                </c:pt>
                <c:pt idx="2">
                  <c:v>0.194029850746269</c:v>
                </c:pt>
                <c:pt idx="3">
                  <c:v>0.119402985074627</c:v>
                </c:pt>
                <c:pt idx="4">
                  <c:v>0.194029850746269</c:v>
                </c:pt>
                <c:pt idx="5">
                  <c:v>0.0447761194029851</c:v>
                </c:pt>
              </c:numCache>
            </c:numRef>
          </c:val>
        </c:ser>
        <c:dLbls>
          <c:showLegendKey val="0"/>
          <c:showVal val="1"/>
          <c:showCatName val="0"/>
          <c:showSerName val="0"/>
          <c:showPercent val="0"/>
          <c:showBubbleSize val="0"/>
        </c:dLbls>
        <c:gapWidth val="71"/>
        <c:axId val="2143345240"/>
        <c:axId val="2143348536"/>
      </c:barChart>
      <c:catAx>
        <c:axId val="2143345240"/>
        <c:scaling>
          <c:orientation val="maxMin"/>
        </c:scaling>
        <c:delete val="0"/>
        <c:axPos val="l"/>
        <c:numFmt formatCode="General" sourceLinked="1"/>
        <c:majorTickMark val="none"/>
        <c:minorTickMark val="none"/>
        <c:tickLblPos val="none"/>
        <c:spPr>
          <a:ln w="19050">
            <a:solidFill>
              <a:srgbClr val="666565"/>
            </a:solidFill>
          </a:ln>
        </c:spPr>
        <c:crossAx val="2143348536"/>
        <c:crosses val="autoZero"/>
        <c:auto val="1"/>
        <c:lblAlgn val="ctr"/>
        <c:lblOffset val="100"/>
        <c:tickLblSkip val="1"/>
        <c:tickMarkSkip val="1"/>
        <c:noMultiLvlLbl val="0"/>
      </c:catAx>
      <c:valAx>
        <c:axId val="2143348536"/>
        <c:scaling>
          <c:orientation val="minMax"/>
          <c:max val="0.700000000000001"/>
          <c:min val="0.0"/>
        </c:scaling>
        <c:delete val="1"/>
        <c:axPos val="t"/>
        <c:numFmt formatCode="0%" sourceLinked="1"/>
        <c:majorTickMark val="out"/>
        <c:minorTickMark val="none"/>
        <c:tickLblPos val="nextTo"/>
        <c:crossAx val="2143345240"/>
        <c:crosses val="autoZero"/>
        <c:crossBetween val="between"/>
      </c:valAx>
      <c:spPr>
        <a:noFill/>
        <a:ln>
          <a:noFill/>
        </a:ln>
      </c:spPr>
    </c:plotArea>
    <c:plotVisOnly val="1"/>
    <c:dispBlanksAs val="gap"/>
    <c:showDLblsOverMax val="0"/>
  </c:chart>
  <c:spPr>
    <a:ln>
      <a:noFill/>
    </a:ln>
  </c:spPr>
  <c:txPr>
    <a:bodyPr/>
    <a:lstStyle/>
    <a:p>
      <a:pPr>
        <a:defRPr sz="1200">
          <a:latin typeface="Calibri" pitchFamily="34" charset="0"/>
          <a:cs typeface="Calibri"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00026246719160105"/>
          <c:y val="0.00677269983836357"/>
          <c:w val="0.999737532808399"/>
          <c:h val="0.911104823226098"/>
        </c:manualLayout>
      </c:layout>
      <c:barChart>
        <c:barDir val="bar"/>
        <c:grouping val="stacked"/>
        <c:varyColors val="0"/>
        <c:ser>
          <c:idx val="0"/>
          <c:order val="0"/>
          <c:tx>
            <c:strRef>
              <c:f>Sheet1!$B$1</c:f>
              <c:strCache>
                <c:ptCount val="1"/>
                <c:pt idx="0">
                  <c:v>Yes</c:v>
                </c:pt>
              </c:strCache>
            </c:strRef>
          </c:tx>
          <c:spPr>
            <a:solidFill>
              <a:schemeClr val="accent5">
                <a:lumMod val="50000"/>
              </a:schemeClr>
            </a:solidFill>
            <a:ln>
              <a:noFill/>
            </a:ln>
            <a:effectLst/>
          </c:spPr>
          <c:invertIfNegative val="0"/>
          <c:cat>
            <c:strRef>
              <c:f>Sheet1!$A$2</c:f>
              <c:strCache>
                <c:ptCount val="1"/>
                <c:pt idx="0">
                  <c:v>Percentage of Oncologists</c:v>
                </c:pt>
              </c:strCache>
            </c:strRef>
          </c:cat>
          <c:val>
            <c:numRef>
              <c:f>Sheet1!$B$2</c:f>
              <c:numCache>
                <c:formatCode>0%</c:formatCode>
                <c:ptCount val="1"/>
                <c:pt idx="0">
                  <c:v>0.243902439024395</c:v>
                </c:pt>
              </c:numCache>
            </c:numRef>
          </c:val>
        </c:ser>
        <c:ser>
          <c:idx val="1"/>
          <c:order val="1"/>
          <c:tx>
            <c:strRef>
              <c:f>Sheet1!$C$1</c:f>
              <c:strCache>
                <c:ptCount val="1"/>
                <c:pt idx="0">
                  <c:v>No</c:v>
                </c:pt>
              </c:strCache>
            </c:strRef>
          </c:tx>
          <c:spPr>
            <a:solidFill>
              <a:schemeClr val="accent5">
                <a:lumMod val="75000"/>
              </a:schemeClr>
            </a:solidFill>
            <a:ln>
              <a:noFill/>
            </a:ln>
            <a:effectLst/>
          </c:spPr>
          <c:invertIfNegative val="0"/>
          <c:cat>
            <c:strRef>
              <c:f>Sheet1!$A$2</c:f>
              <c:strCache>
                <c:ptCount val="1"/>
                <c:pt idx="0">
                  <c:v>Percentage of Oncologists</c:v>
                </c:pt>
              </c:strCache>
            </c:strRef>
          </c:cat>
          <c:val>
            <c:numRef>
              <c:f>Sheet1!$C$2</c:f>
              <c:numCache>
                <c:formatCode>0%</c:formatCode>
                <c:ptCount val="1"/>
                <c:pt idx="0">
                  <c:v>0.609756097560986</c:v>
                </c:pt>
              </c:numCache>
            </c:numRef>
          </c:val>
        </c:ser>
        <c:ser>
          <c:idx val="2"/>
          <c:order val="2"/>
          <c:tx>
            <c:strRef>
              <c:f>Sheet1!$D$1</c:f>
              <c:strCache>
                <c:ptCount val="1"/>
                <c:pt idx="0">
                  <c:v>Unsure</c:v>
                </c:pt>
              </c:strCache>
            </c:strRef>
          </c:tx>
          <c:spPr>
            <a:solidFill>
              <a:srgbClr val="70B0DC"/>
            </a:solidFill>
            <a:ln>
              <a:noFill/>
            </a:ln>
            <a:effectLst/>
          </c:spPr>
          <c:invertIfNegative val="0"/>
          <c:dPt>
            <c:idx val="0"/>
            <c:invertIfNegative val="0"/>
            <c:bubble3D val="0"/>
            <c:spPr>
              <a:solidFill>
                <a:schemeClr val="accent2"/>
              </a:solidFill>
              <a:ln>
                <a:noFill/>
              </a:ln>
              <a:effectLst/>
            </c:spPr>
          </c:dPt>
          <c:cat>
            <c:strRef>
              <c:f>Sheet1!$A$2</c:f>
              <c:strCache>
                <c:ptCount val="1"/>
                <c:pt idx="0">
                  <c:v>Percentage of Oncologists</c:v>
                </c:pt>
              </c:strCache>
            </c:strRef>
          </c:cat>
          <c:val>
            <c:numRef>
              <c:f>Sheet1!$D$2</c:f>
              <c:numCache>
                <c:formatCode>0%</c:formatCode>
                <c:ptCount val="1"/>
                <c:pt idx="0">
                  <c:v>0.146341463414634</c:v>
                </c:pt>
              </c:numCache>
            </c:numRef>
          </c:val>
        </c:ser>
        <c:dLbls>
          <c:showLegendKey val="0"/>
          <c:showVal val="0"/>
          <c:showCatName val="0"/>
          <c:showSerName val="0"/>
          <c:showPercent val="0"/>
          <c:showBubbleSize val="0"/>
        </c:dLbls>
        <c:gapWidth val="60"/>
        <c:overlap val="100"/>
        <c:axId val="-2120106008"/>
        <c:axId val="-2120102952"/>
      </c:barChart>
      <c:catAx>
        <c:axId val="-2120106008"/>
        <c:scaling>
          <c:orientation val="minMax"/>
        </c:scaling>
        <c:delete val="1"/>
        <c:axPos val="l"/>
        <c:numFmt formatCode="General" sourceLinked="1"/>
        <c:majorTickMark val="none"/>
        <c:minorTickMark val="none"/>
        <c:tickLblPos val="none"/>
        <c:crossAx val="-2120102952"/>
        <c:crosses val="autoZero"/>
        <c:auto val="1"/>
        <c:lblAlgn val="ctr"/>
        <c:lblOffset val="100"/>
        <c:noMultiLvlLbl val="0"/>
      </c:catAx>
      <c:valAx>
        <c:axId val="-2120102952"/>
        <c:scaling>
          <c:orientation val="minMax"/>
          <c:max val="1.0"/>
          <c:min val="0.0"/>
        </c:scaling>
        <c:delete val="1"/>
        <c:axPos val="b"/>
        <c:numFmt formatCode="0%" sourceLinked="1"/>
        <c:majorTickMark val="none"/>
        <c:minorTickMark val="none"/>
        <c:tickLblPos val="none"/>
        <c:crossAx val="-2120106008"/>
        <c:crosses val="autoZero"/>
        <c:crossBetween val="between"/>
      </c:valAx>
      <c:spPr>
        <a:ln>
          <a:noFill/>
        </a:ln>
      </c:spPr>
    </c:plotArea>
    <c:plotVisOnly val="1"/>
    <c:dispBlanksAs val="gap"/>
    <c:showDLblsOverMax val="0"/>
  </c:chart>
  <c:txPr>
    <a:bodyPr/>
    <a:lstStyle/>
    <a:p>
      <a:pPr>
        <a:defRPr sz="1200">
          <a:latin typeface="Calibri" pitchFamily="34" charset="0"/>
          <a:cs typeface="Calibri"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53017500719387"/>
          <c:y val="0.0301758347142664"/>
          <c:w val="0.915008912470053"/>
          <c:h val="0.969824115754724"/>
        </c:manualLayout>
      </c:layout>
      <c:barChart>
        <c:barDir val="bar"/>
        <c:grouping val="clustered"/>
        <c:varyColors val="0"/>
        <c:ser>
          <c:idx val="0"/>
          <c:order val="0"/>
          <c:tx>
            <c:strRef>
              <c:f>Sheet1!$B$1</c:f>
              <c:strCache>
                <c:ptCount val="1"/>
                <c:pt idx="0">
                  <c:v>Oncologists</c:v>
                </c:pt>
              </c:strCache>
            </c:strRef>
          </c:tx>
          <c:spPr>
            <a:solidFill>
              <a:srgbClr val="2A76AA"/>
            </a:solidFill>
            <a:ln>
              <a:noFill/>
            </a:ln>
            <a:effectLst/>
          </c:spPr>
          <c:invertIfNegative val="0"/>
          <c:dLbls>
            <c:dLbl>
              <c:idx val="0"/>
              <c:layout/>
              <c:spPr/>
              <c:txPr>
                <a:bodyPr/>
                <a:lstStyle/>
                <a:p>
                  <a:pPr>
                    <a:defRPr sz="1000">
                      <a:solidFill>
                        <a:schemeClr val="bg1"/>
                      </a:solidFill>
                      <a:latin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spPr/>
              <c:txPr>
                <a:bodyPr/>
                <a:lstStyle/>
                <a:p>
                  <a:pPr>
                    <a:defRPr sz="1000">
                      <a:solidFill>
                        <a:schemeClr val="bg1"/>
                      </a:solidFill>
                      <a:latin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spPr/>
              <c:txPr>
                <a:bodyPr/>
                <a:lstStyle/>
                <a:p>
                  <a:pPr>
                    <a:defRPr sz="1000">
                      <a:solidFill>
                        <a:schemeClr val="bg1"/>
                      </a:solidFill>
                      <a:latin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rgbClr val="666565"/>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Hospital / hospital system</c:v>
                </c:pt>
                <c:pt idx="1">
                  <c:v>National / regional oncology practice associations (such as US Oncology)</c:v>
                </c:pt>
                <c:pt idx="2">
                  <c:v>Larger community oncology practices (10 or more physicians) (independent of national / regional oncology practice associations)</c:v>
                </c:pt>
                <c:pt idx="3">
                  <c:v>Smaller community oncology practices (fewer than 10 physicians) (independent of national / regional oncology practice associations)</c:v>
                </c:pt>
                <c:pt idx="4">
                  <c:v>Other – please describe</c:v>
                </c:pt>
              </c:strCache>
            </c:strRef>
          </c:cat>
          <c:val>
            <c:numRef>
              <c:f>Sheet1!$B$2:$B$6</c:f>
              <c:numCache>
                <c:formatCode>0%</c:formatCode>
                <c:ptCount val="5"/>
                <c:pt idx="0">
                  <c:v>0.4</c:v>
                </c:pt>
                <c:pt idx="1">
                  <c:v>0.4</c:v>
                </c:pt>
                <c:pt idx="2">
                  <c:v>0.2</c:v>
                </c:pt>
                <c:pt idx="3">
                  <c:v>0.0</c:v>
                </c:pt>
                <c:pt idx="4">
                  <c:v>0.0</c:v>
                </c:pt>
              </c:numCache>
            </c:numRef>
          </c:val>
        </c:ser>
        <c:dLbls>
          <c:showLegendKey val="0"/>
          <c:showVal val="1"/>
          <c:showCatName val="0"/>
          <c:showSerName val="0"/>
          <c:showPercent val="0"/>
          <c:showBubbleSize val="0"/>
        </c:dLbls>
        <c:gapWidth val="71"/>
        <c:axId val="-2120046248"/>
        <c:axId val="-2120042920"/>
      </c:barChart>
      <c:catAx>
        <c:axId val="-2120046248"/>
        <c:scaling>
          <c:orientation val="maxMin"/>
        </c:scaling>
        <c:delete val="0"/>
        <c:axPos val="l"/>
        <c:numFmt formatCode="General" sourceLinked="1"/>
        <c:majorTickMark val="none"/>
        <c:minorTickMark val="none"/>
        <c:tickLblPos val="none"/>
        <c:spPr>
          <a:ln w="19050">
            <a:solidFill>
              <a:srgbClr val="666565"/>
            </a:solidFill>
          </a:ln>
        </c:spPr>
        <c:crossAx val="-2120042920"/>
        <c:crosses val="autoZero"/>
        <c:auto val="1"/>
        <c:lblAlgn val="ctr"/>
        <c:lblOffset val="100"/>
        <c:tickLblSkip val="1"/>
        <c:tickMarkSkip val="1"/>
        <c:noMultiLvlLbl val="0"/>
      </c:catAx>
      <c:valAx>
        <c:axId val="-2120042920"/>
        <c:scaling>
          <c:orientation val="minMax"/>
          <c:max val="0.950000000000001"/>
          <c:min val="0.0"/>
        </c:scaling>
        <c:delete val="1"/>
        <c:axPos val="t"/>
        <c:numFmt formatCode="0%" sourceLinked="1"/>
        <c:majorTickMark val="out"/>
        <c:minorTickMark val="none"/>
        <c:tickLblPos val="nextTo"/>
        <c:crossAx val="-2120046248"/>
        <c:crosses val="autoZero"/>
        <c:crossBetween val="between"/>
      </c:valAx>
      <c:spPr>
        <a:ln>
          <a:noFill/>
        </a:ln>
      </c:spPr>
    </c:plotArea>
    <c:plotVisOnly val="1"/>
    <c:dispBlanksAs val="gap"/>
    <c:showDLblsOverMax val="0"/>
  </c:chart>
  <c:txPr>
    <a:bodyPr/>
    <a:lstStyle/>
    <a:p>
      <a:pPr>
        <a:defRPr sz="1200">
          <a:latin typeface="Calibri" pitchFamily="34" charset="0"/>
          <a:cs typeface="Calibri"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00026246719160105"/>
          <c:y val="0.00677269983836357"/>
          <c:w val="0.999737532808399"/>
          <c:h val="0.911104823226098"/>
        </c:manualLayout>
      </c:layout>
      <c:barChart>
        <c:barDir val="bar"/>
        <c:grouping val="stacked"/>
        <c:varyColors val="0"/>
        <c:ser>
          <c:idx val="0"/>
          <c:order val="0"/>
          <c:tx>
            <c:strRef>
              <c:f>Sheet1!$B$1</c:f>
              <c:strCache>
                <c:ptCount val="1"/>
                <c:pt idx="0">
                  <c:v>Yes</c:v>
                </c:pt>
              </c:strCache>
            </c:strRef>
          </c:tx>
          <c:spPr>
            <a:solidFill>
              <a:schemeClr val="accent5">
                <a:lumMod val="50000"/>
              </a:schemeClr>
            </a:solidFill>
            <a:ln>
              <a:noFill/>
            </a:ln>
            <a:effectLst/>
          </c:spPr>
          <c:invertIfNegative val="0"/>
          <c:cat>
            <c:strRef>
              <c:f>Sheet1!$A$2</c:f>
              <c:strCache>
                <c:ptCount val="1"/>
                <c:pt idx="0">
                  <c:v>Percentage of Oncologists</c:v>
                </c:pt>
              </c:strCache>
            </c:strRef>
          </c:cat>
          <c:val>
            <c:numRef>
              <c:f>Sheet1!$B$2</c:f>
              <c:numCache>
                <c:formatCode>0%</c:formatCode>
                <c:ptCount val="1"/>
                <c:pt idx="0">
                  <c:v>0.243902439024395</c:v>
                </c:pt>
              </c:numCache>
            </c:numRef>
          </c:val>
        </c:ser>
        <c:ser>
          <c:idx val="1"/>
          <c:order val="1"/>
          <c:tx>
            <c:strRef>
              <c:f>Sheet1!$C$1</c:f>
              <c:strCache>
                <c:ptCount val="1"/>
                <c:pt idx="0">
                  <c:v>No</c:v>
                </c:pt>
              </c:strCache>
            </c:strRef>
          </c:tx>
          <c:spPr>
            <a:solidFill>
              <a:schemeClr val="accent5">
                <a:lumMod val="75000"/>
              </a:schemeClr>
            </a:solidFill>
            <a:ln>
              <a:noFill/>
            </a:ln>
            <a:effectLst/>
          </c:spPr>
          <c:invertIfNegative val="0"/>
          <c:cat>
            <c:strRef>
              <c:f>Sheet1!$A$2</c:f>
              <c:strCache>
                <c:ptCount val="1"/>
                <c:pt idx="0">
                  <c:v>Percentage of Oncologists</c:v>
                </c:pt>
              </c:strCache>
            </c:strRef>
          </c:cat>
          <c:val>
            <c:numRef>
              <c:f>Sheet1!$C$2</c:f>
              <c:numCache>
                <c:formatCode>0%</c:formatCode>
                <c:ptCount val="1"/>
                <c:pt idx="0">
                  <c:v>0.609756097560986</c:v>
                </c:pt>
              </c:numCache>
            </c:numRef>
          </c:val>
        </c:ser>
        <c:ser>
          <c:idx val="2"/>
          <c:order val="2"/>
          <c:tx>
            <c:strRef>
              <c:f>Sheet1!$D$1</c:f>
              <c:strCache>
                <c:ptCount val="1"/>
                <c:pt idx="0">
                  <c:v>Unsure</c:v>
                </c:pt>
              </c:strCache>
            </c:strRef>
          </c:tx>
          <c:spPr>
            <a:solidFill>
              <a:srgbClr val="70B0DC"/>
            </a:solidFill>
            <a:ln>
              <a:noFill/>
            </a:ln>
            <a:effectLst/>
          </c:spPr>
          <c:invertIfNegative val="0"/>
          <c:dPt>
            <c:idx val="0"/>
            <c:invertIfNegative val="0"/>
            <c:bubble3D val="0"/>
            <c:spPr>
              <a:solidFill>
                <a:schemeClr val="accent2"/>
              </a:solidFill>
              <a:ln>
                <a:noFill/>
              </a:ln>
              <a:effectLst/>
            </c:spPr>
          </c:dPt>
          <c:cat>
            <c:strRef>
              <c:f>Sheet1!$A$2</c:f>
              <c:strCache>
                <c:ptCount val="1"/>
                <c:pt idx="0">
                  <c:v>Percentage of Oncologists</c:v>
                </c:pt>
              </c:strCache>
            </c:strRef>
          </c:cat>
          <c:val>
            <c:numRef>
              <c:f>Sheet1!$D$2</c:f>
              <c:numCache>
                <c:formatCode>0%</c:formatCode>
                <c:ptCount val="1"/>
                <c:pt idx="0">
                  <c:v>0.146341463414634</c:v>
                </c:pt>
              </c:numCache>
            </c:numRef>
          </c:val>
        </c:ser>
        <c:dLbls>
          <c:showLegendKey val="0"/>
          <c:showVal val="0"/>
          <c:showCatName val="0"/>
          <c:showSerName val="0"/>
          <c:showPercent val="0"/>
          <c:showBubbleSize val="0"/>
        </c:dLbls>
        <c:gapWidth val="60"/>
        <c:overlap val="100"/>
        <c:axId val="-2119953528"/>
        <c:axId val="-2119950472"/>
      </c:barChart>
      <c:catAx>
        <c:axId val="-2119953528"/>
        <c:scaling>
          <c:orientation val="minMax"/>
        </c:scaling>
        <c:delete val="1"/>
        <c:axPos val="l"/>
        <c:numFmt formatCode="General" sourceLinked="1"/>
        <c:majorTickMark val="none"/>
        <c:minorTickMark val="none"/>
        <c:tickLblPos val="none"/>
        <c:crossAx val="-2119950472"/>
        <c:crosses val="autoZero"/>
        <c:auto val="1"/>
        <c:lblAlgn val="ctr"/>
        <c:lblOffset val="100"/>
        <c:noMultiLvlLbl val="0"/>
      </c:catAx>
      <c:valAx>
        <c:axId val="-2119950472"/>
        <c:scaling>
          <c:orientation val="minMax"/>
          <c:max val="1.0"/>
          <c:min val="0.0"/>
        </c:scaling>
        <c:delete val="1"/>
        <c:axPos val="b"/>
        <c:numFmt formatCode="0%" sourceLinked="1"/>
        <c:majorTickMark val="none"/>
        <c:minorTickMark val="none"/>
        <c:tickLblPos val="none"/>
        <c:crossAx val="-2119953528"/>
        <c:crosses val="autoZero"/>
        <c:crossBetween val="between"/>
      </c:valAx>
      <c:spPr>
        <a:ln>
          <a:noFill/>
        </a:ln>
      </c:spPr>
    </c:plotArea>
    <c:plotVisOnly val="1"/>
    <c:dispBlanksAs val="gap"/>
    <c:showDLblsOverMax val="0"/>
  </c:chart>
  <c:txPr>
    <a:bodyPr/>
    <a:lstStyle/>
    <a:p>
      <a:pPr>
        <a:defRPr sz="1200">
          <a:latin typeface="Calibri" pitchFamily="34" charset="0"/>
          <a:cs typeface="Calibri"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3159799148729"/>
          <c:y val="0.0786591231517758"/>
          <c:w val="0.932650672073453"/>
          <c:h val="0.921003032562631"/>
        </c:manualLayout>
      </c:layout>
      <c:barChart>
        <c:barDir val="bar"/>
        <c:grouping val="stacked"/>
        <c:varyColors val="0"/>
        <c:ser>
          <c:idx val="0"/>
          <c:order val="0"/>
          <c:tx>
            <c:strRef>
              <c:f>Sheet1!$B$1</c:f>
              <c:strCache>
                <c:ptCount val="1"/>
                <c:pt idx="0">
                  <c:v>Will not consolidate (1) or Unlikely to consolidate (2)</c:v>
                </c:pt>
              </c:strCache>
            </c:strRef>
          </c:tx>
          <c:spPr>
            <a:solidFill>
              <a:schemeClr val="accent5">
                <a:lumMod val="40000"/>
                <a:lumOff val="60000"/>
              </a:schemeClr>
            </a:solidFill>
            <a:effectLst/>
          </c:spPr>
          <c:invertIfNegative val="0"/>
          <c:dLbls>
            <c:dLbl>
              <c:idx val="0"/>
              <c:layout>
                <c:manualLayout>
                  <c:x val="-0.0495075231936325"/>
                  <c:y val="1.20770321418133E-6"/>
                </c:manualLayout>
              </c:layout>
              <c:tx>
                <c:rich>
                  <a:bodyPr/>
                  <a:lstStyle/>
                  <a:p>
                    <a:r>
                      <a:rPr lang="en-US" sz="1000" dirty="0" smtClean="0">
                        <a:solidFill>
                          <a:schemeClr val="accent3"/>
                        </a:solidFill>
                        <a:latin typeface="Arial"/>
                      </a:rPr>
                      <a:t>21</a:t>
                    </a:r>
                    <a:r>
                      <a:rPr lang="en-US" sz="1000" dirty="0">
                        <a:solidFill>
                          <a:schemeClr val="accent3"/>
                        </a:solidFill>
                        <a:latin typeface="Arial"/>
                      </a:rPr>
                      <a:t>%</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439420821678"/>
                  <c:y val="1.81155482123685E-6"/>
                </c:manualLayout>
              </c:layout>
              <c:tx>
                <c:rich>
                  <a:bodyPr/>
                  <a:lstStyle/>
                  <a:p>
                    <a:r>
                      <a:rPr lang="en-US" sz="1000" dirty="0" smtClean="0">
                        <a:solidFill>
                          <a:schemeClr val="accent3"/>
                        </a:solidFill>
                        <a:latin typeface="Arial"/>
                      </a:rPr>
                      <a:t>7</a:t>
                    </a:r>
                    <a:r>
                      <a:rPr lang="en-US" sz="1000" dirty="0">
                        <a:solidFill>
                          <a:schemeClr val="accent3"/>
                        </a:solidFill>
                        <a:latin typeface="Arial"/>
                      </a:rPr>
                      <a:t>%</a:t>
                    </a:r>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000">
                    <a:solidFill>
                      <a:schemeClr val="accent3"/>
                    </a:solidFill>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Within the next 5 years</c:v>
                </c:pt>
                <c:pt idx="1">
                  <c:v>Within the next 3 years</c:v>
                </c:pt>
              </c:strCache>
            </c:strRef>
          </c:cat>
          <c:val>
            <c:numRef>
              <c:f>Sheet1!$B$2:$B$3</c:f>
              <c:numCache>
                <c:formatCode>0%</c:formatCode>
                <c:ptCount val="2"/>
                <c:pt idx="0">
                  <c:v>-0.214285714285714</c:v>
                </c:pt>
                <c:pt idx="1">
                  <c:v>-0.181818181818185</c:v>
                </c:pt>
              </c:numCache>
            </c:numRef>
          </c:val>
        </c:ser>
        <c:ser>
          <c:idx val="1"/>
          <c:order val="1"/>
          <c:tx>
            <c:strRef>
              <c:f>Sheet1!$C$1</c:f>
              <c:strCache>
                <c:ptCount val="1"/>
                <c:pt idx="0">
                  <c:v>Likely to consolidate (4) or Will definitely consolidate (5)</c:v>
                </c:pt>
              </c:strCache>
            </c:strRef>
          </c:tx>
          <c:spPr>
            <a:solidFill>
              <a:schemeClr val="accent5"/>
            </a:solidFill>
            <a:effectLst/>
          </c:spPr>
          <c:invertIfNegative val="0"/>
          <c:dLbls>
            <c:dLbl>
              <c:idx val="0"/>
              <c:layout>
                <c:manualLayout>
                  <c:x val="0.0136363655885992"/>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7272748356872"/>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chemeClr val="bg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Within the next 5 years</c:v>
                </c:pt>
                <c:pt idx="1">
                  <c:v>Within the next 3 years</c:v>
                </c:pt>
              </c:strCache>
            </c:strRef>
          </c:cat>
          <c:val>
            <c:numRef>
              <c:f>Sheet1!$C$2:$C$3</c:f>
              <c:numCache>
                <c:formatCode>0%</c:formatCode>
                <c:ptCount val="2"/>
                <c:pt idx="0">
                  <c:v>0.142857142857146</c:v>
                </c:pt>
                <c:pt idx="1">
                  <c:v>0.454545454545454</c:v>
                </c:pt>
              </c:numCache>
            </c:numRef>
          </c:val>
        </c:ser>
        <c:dLbls>
          <c:showLegendKey val="0"/>
          <c:showVal val="0"/>
          <c:showCatName val="0"/>
          <c:showSerName val="0"/>
          <c:showPercent val="0"/>
          <c:showBubbleSize val="0"/>
        </c:dLbls>
        <c:gapWidth val="50"/>
        <c:overlap val="100"/>
        <c:axId val="-2119894584"/>
        <c:axId val="-2119891256"/>
      </c:barChart>
      <c:catAx>
        <c:axId val="-2119894584"/>
        <c:scaling>
          <c:orientation val="minMax"/>
        </c:scaling>
        <c:delete val="0"/>
        <c:axPos val="l"/>
        <c:numFmt formatCode="General" sourceLinked="1"/>
        <c:majorTickMark val="none"/>
        <c:minorTickMark val="none"/>
        <c:tickLblPos val="none"/>
        <c:spPr>
          <a:ln w="19050">
            <a:noFill/>
          </a:ln>
        </c:spPr>
        <c:crossAx val="-2119891256"/>
        <c:crosses val="autoZero"/>
        <c:auto val="1"/>
        <c:lblAlgn val="ctr"/>
        <c:lblOffset val="100"/>
        <c:noMultiLvlLbl val="0"/>
      </c:catAx>
      <c:valAx>
        <c:axId val="-2119891256"/>
        <c:scaling>
          <c:orientation val="minMax"/>
          <c:max val="0.5"/>
          <c:min val="-0.5"/>
        </c:scaling>
        <c:delete val="1"/>
        <c:axPos val="b"/>
        <c:numFmt formatCode="0%" sourceLinked="1"/>
        <c:majorTickMark val="out"/>
        <c:minorTickMark val="none"/>
        <c:tickLblPos val="nextTo"/>
        <c:crossAx val="-2119894584"/>
        <c:crosses val="autoZero"/>
        <c:crossBetween val="between"/>
      </c:valAx>
      <c:spPr>
        <a:noFill/>
        <a:ln>
          <a:noFill/>
        </a:ln>
        <a:effectLst/>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18296-4736-4335-BD68-AFEE391F5F0F}" type="datetimeFigureOut">
              <a:rPr lang="en-US" smtClean="0"/>
              <a:t>3/24/15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0052A-F19C-4761-81DA-2C8DE4AE258F}" type="slidenum">
              <a:rPr lang="en-US" smtClean="0"/>
              <a:t>‹#›</a:t>
            </a:fld>
            <a:endParaRPr lang="en-US"/>
          </a:p>
        </p:txBody>
      </p:sp>
    </p:spTree>
    <p:extLst>
      <p:ext uri="{BB962C8B-B14F-4D97-AF65-F5344CB8AC3E}">
        <p14:creationId xmlns:p14="http://schemas.microsoft.com/office/powerpoint/2010/main" val="139428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3336DD-0819-4539-9EBC-6F334D32976A}" type="slidenum">
              <a:rPr lang="en-US" smtClean="0">
                <a:solidFill>
                  <a:prstClr val="black"/>
                </a:solidFill>
                <a:latin typeface="Arial"/>
              </a:rPr>
              <a:pPr/>
              <a:t>1</a:t>
            </a:fld>
            <a:endParaRPr lang="en-US" dirty="0">
              <a:solidFill>
                <a:prstClr val="black"/>
              </a:solidFill>
              <a:latin typeface="Arial"/>
            </a:endParaRPr>
          </a:p>
        </p:txBody>
      </p:sp>
    </p:spTree>
    <p:extLst>
      <p:ext uri="{BB962C8B-B14F-4D97-AF65-F5344CB8AC3E}">
        <p14:creationId xmlns:p14="http://schemas.microsoft.com/office/powerpoint/2010/main" val="219869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0D6054-953F-4B19-9C55-F28420873144}" type="slidenum">
              <a:rPr lang="en-US" smtClean="0">
                <a:solidFill>
                  <a:prstClr val="black"/>
                </a:solidFill>
                <a:latin typeface="Arial"/>
              </a:rPr>
              <a:pPr/>
              <a:t>15</a:t>
            </a:fld>
            <a:endParaRPr lang="en-US" dirty="0">
              <a:solidFill>
                <a:prstClr val="black"/>
              </a:solidFill>
              <a:latin typeface="Arial"/>
            </a:endParaRPr>
          </a:p>
        </p:txBody>
      </p:sp>
    </p:spTree>
    <p:extLst>
      <p:ext uri="{BB962C8B-B14F-4D97-AF65-F5344CB8AC3E}">
        <p14:creationId xmlns:p14="http://schemas.microsoft.com/office/powerpoint/2010/main" val="264884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16</a:t>
            </a:fld>
            <a:endParaRPr lang="en-US" dirty="0">
              <a:solidFill>
                <a:prstClr val="black"/>
              </a:solidFill>
              <a:latin typeface="Arial"/>
            </a:endParaRPr>
          </a:p>
        </p:txBody>
      </p:sp>
    </p:spTree>
    <p:extLst>
      <p:ext uri="{BB962C8B-B14F-4D97-AF65-F5344CB8AC3E}">
        <p14:creationId xmlns:p14="http://schemas.microsoft.com/office/powerpoint/2010/main" val="259660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BC0E9-661B-4B12-8FCE-071D2CF3C919}" type="slidenum">
              <a:rPr lang="en-US">
                <a:solidFill>
                  <a:prstClr val="black"/>
                </a:solidFill>
                <a:latin typeface="Arial"/>
              </a:rPr>
              <a:pPr/>
              <a:t>17</a:t>
            </a:fld>
            <a:endParaRPr lang="en-US" dirty="0">
              <a:solidFill>
                <a:prstClr val="black"/>
              </a:solidFill>
              <a:latin typeface="Arial"/>
            </a:endParaRPr>
          </a:p>
        </p:txBody>
      </p:sp>
      <p:sp>
        <p:nvSpPr>
          <p:cNvPr id="5987330" name="Rectangle 2"/>
          <p:cNvSpPr>
            <a:spLocks noGrp="1" noRot="1" noChangeAspect="1" noChangeArrowheads="1" noTextEdit="1"/>
          </p:cNvSpPr>
          <p:nvPr>
            <p:ph type="sldImg"/>
          </p:nvPr>
        </p:nvSpPr>
        <p:spPr>
          <a:ln/>
        </p:spPr>
      </p:sp>
      <p:sp>
        <p:nvSpPr>
          <p:cNvPr id="598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356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0D6054-953F-4B19-9C55-F28420873144}" type="slidenum">
              <a:rPr lang="en-US" smtClean="0">
                <a:solidFill>
                  <a:prstClr val="black"/>
                </a:solidFill>
                <a:latin typeface="Arial"/>
              </a:rPr>
              <a:pPr/>
              <a:t>19</a:t>
            </a:fld>
            <a:endParaRPr lang="en-US" dirty="0">
              <a:solidFill>
                <a:prstClr val="black"/>
              </a:solidFill>
              <a:latin typeface="Arial"/>
            </a:endParaRPr>
          </a:p>
        </p:txBody>
      </p:sp>
    </p:spTree>
    <p:extLst>
      <p:ext uri="{BB962C8B-B14F-4D97-AF65-F5344CB8AC3E}">
        <p14:creationId xmlns:p14="http://schemas.microsoft.com/office/powerpoint/2010/main" val="170739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20</a:t>
            </a:fld>
            <a:endParaRPr lang="en-US" dirty="0">
              <a:solidFill>
                <a:prstClr val="black"/>
              </a:solidFill>
              <a:latin typeface="Arial"/>
            </a:endParaRPr>
          </a:p>
        </p:txBody>
      </p:sp>
    </p:spTree>
    <p:extLst>
      <p:ext uri="{BB962C8B-B14F-4D97-AF65-F5344CB8AC3E}">
        <p14:creationId xmlns:p14="http://schemas.microsoft.com/office/powerpoint/2010/main" val="370607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21</a:t>
            </a:fld>
            <a:endParaRPr lang="en-US" dirty="0">
              <a:solidFill>
                <a:prstClr val="black"/>
              </a:solidFill>
              <a:latin typeface="Arial"/>
            </a:endParaRPr>
          </a:p>
        </p:txBody>
      </p:sp>
    </p:spTree>
    <p:extLst>
      <p:ext uri="{BB962C8B-B14F-4D97-AF65-F5344CB8AC3E}">
        <p14:creationId xmlns:p14="http://schemas.microsoft.com/office/powerpoint/2010/main" val="402866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22</a:t>
            </a:fld>
            <a:endParaRPr lang="en-US" dirty="0">
              <a:solidFill>
                <a:prstClr val="black"/>
              </a:solidFill>
              <a:latin typeface="Arial"/>
            </a:endParaRPr>
          </a:p>
        </p:txBody>
      </p:sp>
    </p:spTree>
    <p:extLst>
      <p:ext uri="{BB962C8B-B14F-4D97-AF65-F5344CB8AC3E}">
        <p14:creationId xmlns:p14="http://schemas.microsoft.com/office/powerpoint/2010/main" val="371300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23</a:t>
            </a:fld>
            <a:endParaRPr lang="en-US" dirty="0">
              <a:solidFill>
                <a:prstClr val="black"/>
              </a:solidFill>
              <a:latin typeface="Arial"/>
            </a:endParaRPr>
          </a:p>
        </p:txBody>
      </p:sp>
    </p:spTree>
    <p:extLst>
      <p:ext uri="{BB962C8B-B14F-4D97-AF65-F5344CB8AC3E}">
        <p14:creationId xmlns:p14="http://schemas.microsoft.com/office/powerpoint/2010/main" val="35665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833F74FA-3768-49CF-8952-52453A5974F7}" type="slidenum">
              <a:rPr lang="en-US" smtClean="0">
                <a:solidFill>
                  <a:prstClr val="black"/>
                </a:solidFill>
                <a:latin typeface="Arial"/>
              </a:rPr>
              <a:pPr/>
              <a:t>24</a:t>
            </a:fld>
            <a:endParaRPr lang="en-US" dirty="0" smtClean="0">
              <a:solidFill>
                <a:prstClr val="black"/>
              </a:solidFill>
              <a:latin typeface="Arial"/>
            </a:endParaRPr>
          </a:p>
        </p:txBody>
      </p:sp>
      <p:sp>
        <p:nvSpPr>
          <p:cNvPr id="231427" name="Rectangle 7"/>
          <p:cNvSpPr txBox="1">
            <a:spLocks noGrp="1" noChangeArrowheads="1"/>
          </p:cNvSpPr>
          <p:nvPr/>
        </p:nvSpPr>
        <p:spPr bwMode="auto">
          <a:xfrm>
            <a:off x="3970939" y="8829966"/>
            <a:ext cx="3037840" cy="464820"/>
          </a:xfrm>
          <a:prstGeom prst="rect">
            <a:avLst/>
          </a:prstGeom>
          <a:noFill/>
          <a:ln w="9525">
            <a:noFill/>
            <a:miter lim="800000"/>
            <a:headEnd/>
            <a:tailEnd/>
          </a:ln>
        </p:spPr>
        <p:txBody>
          <a:bodyPr lIns="91720" tIns="45859" rIns="91720" bIns="45859" anchor="b"/>
          <a:lstStyle/>
          <a:p>
            <a:pPr algn="r" defTabSz="917053"/>
            <a:fld id="{533FE6A7-DC7A-4AE5-B905-1C266FD7DC9E}" type="slidenum">
              <a:rPr lang="en-US" sz="1200">
                <a:solidFill>
                  <a:prstClr val="black"/>
                </a:solidFill>
                <a:latin typeface="Arial"/>
              </a:rPr>
              <a:pPr algn="r" defTabSz="917053"/>
              <a:t>24</a:t>
            </a:fld>
            <a:endParaRPr lang="en-US" sz="1200" dirty="0">
              <a:solidFill>
                <a:prstClr val="black"/>
              </a:solidFill>
              <a:latin typeface="Arial"/>
            </a:endParaRPr>
          </a:p>
        </p:txBody>
      </p:sp>
      <p:sp>
        <p:nvSpPr>
          <p:cNvPr id="231428" name="Rectangle 2"/>
          <p:cNvSpPr>
            <a:spLocks noGrp="1" noRot="1" noChangeAspect="1" noChangeArrowheads="1" noTextEdit="1"/>
          </p:cNvSpPr>
          <p:nvPr>
            <p:ph type="sldImg"/>
          </p:nvPr>
        </p:nvSpPr>
        <p:spPr>
          <a:xfrm>
            <a:off x="1181100" y="695325"/>
            <a:ext cx="4649788" cy="3487738"/>
          </a:xfrm>
          <a:ln/>
        </p:spPr>
      </p:sp>
      <p:sp>
        <p:nvSpPr>
          <p:cNvPr id="231429" name="Rectangle 3"/>
          <p:cNvSpPr>
            <a:spLocks noGrp="1" noChangeArrowheads="1"/>
          </p:cNvSpPr>
          <p:nvPr>
            <p:ph type="body" idx="1"/>
          </p:nvPr>
        </p:nvSpPr>
        <p:spPr>
          <a:xfrm>
            <a:off x="701040" y="4414177"/>
            <a:ext cx="5608320" cy="4186608"/>
          </a:xfrm>
          <a:noFill/>
          <a:ln/>
        </p:spPr>
        <p:txBody>
          <a:bodyPr lIns="91720" tIns="45859" rIns="91720" bIns="45859"/>
          <a:lstStyle/>
          <a:p>
            <a:pPr eaLnBrk="1" hangingPunct="1"/>
            <a:endParaRPr lang="en-US" dirty="0" smtClean="0"/>
          </a:p>
        </p:txBody>
      </p:sp>
    </p:spTree>
    <p:extLst>
      <p:ext uri="{BB962C8B-B14F-4D97-AF65-F5344CB8AC3E}">
        <p14:creationId xmlns:p14="http://schemas.microsoft.com/office/powerpoint/2010/main" val="229377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833F74FA-3768-49CF-8952-52453A5974F7}" type="slidenum">
              <a:rPr lang="en-US" smtClean="0">
                <a:solidFill>
                  <a:prstClr val="black"/>
                </a:solidFill>
                <a:latin typeface="Arial"/>
              </a:rPr>
              <a:pPr/>
              <a:t>25</a:t>
            </a:fld>
            <a:endParaRPr lang="en-US" dirty="0" smtClean="0">
              <a:solidFill>
                <a:prstClr val="black"/>
              </a:solidFill>
              <a:latin typeface="Arial"/>
            </a:endParaRPr>
          </a:p>
        </p:txBody>
      </p:sp>
      <p:sp>
        <p:nvSpPr>
          <p:cNvPr id="231427" name="Rectangle 7"/>
          <p:cNvSpPr txBox="1">
            <a:spLocks noGrp="1" noChangeArrowheads="1"/>
          </p:cNvSpPr>
          <p:nvPr/>
        </p:nvSpPr>
        <p:spPr bwMode="auto">
          <a:xfrm>
            <a:off x="3970939" y="8829966"/>
            <a:ext cx="3037840" cy="464820"/>
          </a:xfrm>
          <a:prstGeom prst="rect">
            <a:avLst/>
          </a:prstGeom>
          <a:noFill/>
          <a:ln w="9525">
            <a:noFill/>
            <a:miter lim="800000"/>
            <a:headEnd/>
            <a:tailEnd/>
          </a:ln>
        </p:spPr>
        <p:txBody>
          <a:bodyPr lIns="91720" tIns="45859" rIns="91720" bIns="45859" anchor="b"/>
          <a:lstStyle/>
          <a:p>
            <a:pPr algn="r" defTabSz="917053"/>
            <a:fld id="{533FE6A7-DC7A-4AE5-B905-1C266FD7DC9E}" type="slidenum">
              <a:rPr lang="en-US" sz="1200">
                <a:solidFill>
                  <a:prstClr val="black"/>
                </a:solidFill>
                <a:latin typeface="Arial"/>
              </a:rPr>
              <a:pPr algn="r" defTabSz="917053"/>
              <a:t>25</a:t>
            </a:fld>
            <a:endParaRPr lang="en-US" sz="1200" dirty="0">
              <a:solidFill>
                <a:prstClr val="black"/>
              </a:solidFill>
              <a:latin typeface="Arial"/>
            </a:endParaRPr>
          </a:p>
        </p:txBody>
      </p:sp>
      <p:sp>
        <p:nvSpPr>
          <p:cNvPr id="231428" name="Rectangle 2"/>
          <p:cNvSpPr>
            <a:spLocks noGrp="1" noRot="1" noChangeAspect="1" noChangeArrowheads="1" noTextEdit="1"/>
          </p:cNvSpPr>
          <p:nvPr>
            <p:ph type="sldImg"/>
          </p:nvPr>
        </p:nvSpPr>
        <p:spPr>
          <a:xfrm>
            <a:off x="1181100" y="695325"/>
            <a:ext cx="4649788" cy="3487738"/>
          </a:xfrm>
          <a:ln/>
        </p:spPr>
      </p:sp>
      <p:sp>
        <p:nvSpPr>
          <p:cNvPr id="231429" name="Rectangle 3"/>
          <p:cNvSpPr>
            <a:spLocks noGrp="1" noChangeArrowheads="1"/>
          </p:cNvSpPr>
          <p:nvPr>
            <p:ph type="body" idx="1"/>
          </p:nvPr>
        </p:nvSpPr>
        <p:spPr>
          <a:xfrm>
            <a:off x="701040" y="4414177"/>
            <a:ext cx="5608320" cy="4186608"/>
          </a:xfrm>
          <a:noFill/>
          <a:ln/>
        </p:spPr>
        <p:txBody>
          <a:bodyPr lIns="91720" tIns="45859" rIns="91720" bIns="45859"/>
          <a:lstStyle/>
          <a:p>
            <a:pPr eaLnBrk="1" hangingPunct="1"/>
            <a:endParaRPr lang="en-US" dirty="0" smtClean="0"/>
          </a:p>
        </p:txBody>
      </p:sp>
    </p:spTree>
    <p:extLst>
      <p:ext uri="{BB962C8B-B14F-4D97-AF65-F5344CB8AC3E}">
        <p14:creationId xmlns:p14="http://schemas.microsoft.com/office/powerpoint/2010/main" val="4267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D6054-953F-4B19-9C55-F28420873144}" type="slidenum">
              <a:rPr lang="en-US" smtClean="0"/>
              <a:pPr/>
              <a:t>3</a:t>
            </a:fld>
            <a:endParaRPr lang="en-US" dirty="0"/>
          </a:p>
        </p:txBody>
      </p:sp>
    </p:spTree>
    <p:extLst>
      <p:ext uri="{BB962C8B-B14F-4D97-AF65-F5344CB8AC3E}">
        <p14:creationId xmlns:p14="http://schemas.microsoft.com/office/powerpoint/2010/main" val="2824415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08966-4644-4F73-9391-AEED09185A30}" type="slidenum">
              <a:rPr lang="en-US" smtClean="0">
                <a:solidFill>
                  <a:prstClr val="black"/>
                </a:solidFill>
                <a:latin typeface="Arial"/>
              </a:rPr>
              <a:pPr/>
              <a:t>26</a:t>
            </a:fld>
            <a:endParaRPr lang="en-US" dirty="0">
              <a:solidFill>
                <a:prstClr val="black"/>
              </a:solidFill>
              <a:latin typeface="Arial"/>
            </a:endParaRPr>
          </a:p>
        </p:txBody>
      </p:sp>
    </p:spTree>
    <p:extLst>
      <p:ext uri="{BB962C8B-B14F-4D97-AF65-F5344CB8AC3E}">
        <p14:creationId xmlns:p14="http://schemas.microsoft.com/office/powerpoint/2010/main" val="105457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08966-4644-4F73-9391-AEED09185A30}" type="slidenum">
              <a:rPr lang="en-US" smtClean="0">
                <a:solidFill>
                  <a:prstClr val="black"/>
                </a:solidFill>
                <a:latin typeface="Arial"/>
              </a:rPr>
              <a:pPr/>
              <a:t>27</a:t>
            </a:fld>
            <a:endParaRPr lang="en-US" dirty="0">
              <a:solidFill>
                <a:prstClr val="black"/>
              </a:solidFill>
              <a:latin typeface="Arial"/>
            </a:endParaRPr>
          </a:p>
        </p:txBody>
      </p:sp>
    </p:spTree>
    <p:extLst>
      <p:ext uri="{BB962C8B-B14F-4D97-AF65-F5344CB8AC3E}">
        <p14:creationId xmlns:p14="http://schemas.microsoft.com/office/powerpoint/2010/main" val="284041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0D6054-953F-4B19-9C55-F28420873144}" type="slidenum">
              <a:rPr lang="en-US" smtClean="0">
                <a:solidFill>
                  <a:prstClr val="black"/>
                </a:solidFill>
                <a:latin typeface="Arial"/>
              </a:rPr>
              <a:pPr/>
              <a:t>29</a:t>
            </a:fld>
            <a:endParaRPr lang="en-US" dirty="0">
              <a:solidFill>
                <a:prstClr val="black"/>
              </a:solidFill>
              <a:latin typeface="Arial"/>
            </a:endParaRPr>
          </a:p>
        </p:txBody>
      </p:sp>
    </p:spTree>
    <p:extLst>
      <p:ext uri="{BB962C8B-B14F-4D97-AF65-F5344CB8AC3E}">
        <p14:creationId xmlns:p14="http://schemas.microsoft.com/office/powerpoint/2010/main" val="63644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30</a:t>
            </a:fld>
            <a:endParaRPr lang="en-US" dirty="0">
              <a:solidFill>
                <a:prstClr val="black"/>
              </a:solidFill>
              <a:latin typeface="Arial"/>
            </a:endParaRPr>
          </a:p>
        </p:txBody>
      </p:sp>
    </p:spTree>
    <p:extLst>
      <p:ext uri="{BB962C8B-B14F-4D97-AF65-F5344CB8AC3E}">
        <p14:creationId xmlns:p14="http://schemas.microsoft.com/office/powerpoint/2010/main" val="404266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31</a:t>
            </a:fld>
            <a:endParaRPr lang="en-US" dirty="0">
              <a:solidFill>
                <a:prstClr val="black"/>
              </a:solidFill>
              <a:latin typeface="Arial"/>
            </a:endParaRPr>
          </a:p>
        </p:txBody>
      </p:sp>
    </p:spTree>
    <p:extLst>
      <p:ext uri="{BB962C8B-B14F-4D97-AF65-F5344CB8AC3E}">
        <p14:creationId xmlns:p14="http://schemas.microsoft.com/office/powerpoint/2010/main" val="2392540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E67B2-B773-43F3-873E-0A1497EF65A5}" type="slidenum">
              <a:rPr lang="en-US" smtClean="0">
                <a:solidFill>
                  <a:prstClr val="black"/>
                </a:solidFill>
                <a:latin typeface="Arial"/>
              </a:rPr>
              <a:pPr/>
              <a:t>32</a:t>
            </a:fld>
            <a:endParaRPr lang="en-US" dirty="0">
              <a:solidFill>
                <a:prstClr val="black"/>
              </a:solidFill>
              <a:latin typeface="Arial"/>
            </a:endParaRPr>
          </a:p>
        </p:txBody>
      </p:sp>
    </p:spTree>
    <p:extLst>
      <p:ext uri="{BB962C8B-B14F-4D97-AF65-F5344CB8AC3E}">
        <p14:creationId xmlns:p14="http://schemas.microsoft.com/office/powerpoint/2010/main" val="252207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2EE50-D8E2-4BE9-8E7E-114B826056D4}" type="slidenum">
              <a:rPr lang="en-US" smtClean="0">
                <a:solidFill>
                  <a:prstClr val="black"/>
                </a:solidFill>
                <a:latin typeface="Arial"/>
              </a:rPr>
              <a:pPr/>
              <a:t>7</a:t>
            </a:fld>
            <a:endParaRPr lang="en-US" dirty="0">
              <a:solidFill>
                <a:prstClr val="black"/>
              </a:solidFill>
              <a:latin typeface="Arial"/>
            </a:endParaRPr>
          </a:p>
        </p:txBody>
      </p:sp>
    </p:spTree>
    <p:extLst>
      <p:ext uri="{BB962C8B-B14F-4D97-AF65-F5344CB8AC3E}">
        <p14:creationId xmlns:p14="http://schemas.microsoft.com/office/powerpoint/2010/main" val="157322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BC0E9-661B-4B12-8FCE-071D2CF3C919}" type="slidenum">
              <a:rPr lang="en-US">
                <a:solidFill>
                  <a:prstClr val="black"/>
                </a:solidFill>
                <a:latin typeface="Arial"/>
              </a:rPr>
              <a:pPr/>
              <a:t>8</a:t>
            </a:fld>
            <a:endParaRPr lang="en-US" dirty="0">
              <a:solidFill>
                <a:prstClr val="black"/>
              </a:solidFill>
              <a:latin typeface="Arial"/>
            </a:endParaRPr>
          </a:p>
        </p:txBody>
      </p:sp>
      <p:sp>
        <p:nvSpPr>
          <p:cNvPr id="5987330" name="Rectangle 2"/>
          <p:cNvSpPr>
            <a:spLocks noGrp="1" noRot="1" noChangeAspect="1" noChangeArrowheads="1" noTextEdit="1"/>
          </p:cNvSpPr>
          <p:nvPr>
            <p:ph type="sldImg"/>
          </p:nvPr>
        </p:nvSpPr>
        <p:spPr>
          <a:ln/>
        </p:spPr>
      </p:sp>
      <p:sp>
        <p:nvSpPr>
          <p:cNvPr id="598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232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08966-4644-4F73-9391-AEED09185A30}" type="slidenum">
              <a:rPr lang="en-US">
                <a:solidFill>
                  <a:prstClr val="black"/>
                </a:solidFill>
                <a:latin typeface="Arial"/>
              </a:rPr>
              <a:pPr/>
              <a:t>9</a:t>
            </a:fld>
            <a:endParaRPr lang="en-US" dirty="0">
              <a:solidFill>
                <a:prstClr val="black"/>
              </a:solidFill>
              <a:latin typeface="Arial"/>
            </a:endParaRPr>
          </a:p>
        </p:txBody>
      </p:sp>
    </p:spTree>
    <p:extLst>
      <p:ext uri="{BB962C8B-B14F-4D97-AF65-F5344CB8AC3E}">
        <p14:creationId xmlns:p14="http://schemas.microsoft.com/office/powerpoint/2010/main" val="250146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08966-4644-4F73-9391-AEED09185A30}" type="slidenum">
              <a:rPr lang="en-US">
                <a:solidFill>
                  <a:prstClr val="black"/>
                </a:solidFill>
                <a:latin typeface="Arial"/>
              </a:rPr>
              <a:pPr/>
              <a:t>10</a:t>
            </a:fld>
            <a:endParaRPr lang="en-US" dirty="0">
              <a:solidFill>
                <a:prstClr val="black"/>
              </a:solidFill>
              <a:latin typeface="Arial"/>
            </a:endParaRPr>
          </a:p>
        </p:txBody>
      </p:sp>
    </p:spTree>
    <p:extLst>
      <p:ext uri="{BB962C8B-B14F-4D97-AF65-F5344CB8AC3E}">
        <p14:creationId xmlns:p14="http://schemas.microsoft.com/office/powerpoint/2010/main" val="242368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08966-4644-4F73-9391-AEED09185A30}" type="slidenum">
              <a:rPr lang="en-US" smtClean="0">
                <a:solidFill>
                  <a:prstClr val="black"/>
                </a:solidFill>
                <a:latin typeface="Arial"/>
              </a:rPr>
              <a:pPr/>
              <a:t>11</a:t>
            </a:fld>
            <a:endParaRPr lang="en-US" dirty="0">
              <a:solidFill>
                <a:prstClr val="black"/>
              </a:solidFill>
              <a:latin typeface="Arial"/>
            </a:endParaRPr>
          </a:p>
        </p:txBody>
      </p:sp>
    </p:spTree>
    <p:extLst>
      <p:ext uri="{BB962C8B-B14F-4D97-AF65-F5344CB8AC3E}">
        <p14:creationId xmlns:p14="http://schemas.microsoft.com/office/powerpoint/2010/main" val="223191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BC0E9-661B-4B12-8FCE-071D2CF3C919}" type="slidenum">
              <a:rPr lang="en-US">
                <a:solidFill>
                  <a:prstClr val="black"/>
                </a:solidFill>
                <a:latin typeface="Arial"/>
              </a:rPr>
              <a:pPr/>
              <a:t>12</a:t>
            </a:fld>
            <a:endParaRPr lang="en-US" dirty="0">
              <a:solidFill>
                <a:prstClr val="black"/>
              </a:solidFill>
              <a:latin typeface="Arial"/>
            </a:endParaRPr>
          </a:p>
        </p:txBody>
      </p:sp>
      <p:sp>
        <p:nvSpPr>
          <p:cNvPr id="5987330" name="Rectangle 2"/>
          <p:cNvSpPr>
            <a:spLocks noGrp="1" noRot="1" noChangeAspect="1" noChangeArrowheads="1" noTextEdit="1"/>
          </p:cNvSpPr>
          <p:nvPr>
            <p:ph type="sldImg"/>
          </p:nvPr>
        </p:nvSpPr>
        <p:spPr>
          <a:ln/>
        </p:spPr>
      </p:sp>
      <p:sp>
        <p:nvSpPr>
          <p:cNvPr id="598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957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BC0E9-661B-4B12-8FCE-071D2CF3C919}" type="slidenum">
              <a:rPr lang="en-US">
                <a:solidFill>
                  <a:prstClr val="black"/>
                </a:solidFill>
                <a:latin typeface="Arial"/>
              </a:rPr>
              <a:pPr/>
              <a:t>13</a:t>
            </a:fld>
            <a:endParaRPr lang="en-US" dirty="0">
              <a:solidFill>
                <a:prstClr val="black"/>
              </a:solidFill>
              <a:latin typeface="Arial"/>
            </a:endParaRPr>
          </a:p>
        </p:txBody>
      </p:sp>
      <p:sp>
        <p:nvSpPr>
          <p:cNvPr id="5987330" name="Rectangle 2"/>
          <p:cNvSpPr>
            <a:spLocks noGrp="1" noRot="1" noChangeAspect="1" noChangeArrowheads="1" noTextEdit="1"/>
          </p:cNvSpPr>
          <p:nvPr>
            <p:ph type="sldImg"/>
          </p:nvPr>
        </p:nvSpPr>
        <p:spPr>
          <a:ln/>
        </p:spPr>
      </p:sp>
      <p:sp>
        <p:nvSpPr>
          <p:cNvPr id="598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915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3" name="Picture 2"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974657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7395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with Bulleted Text Box">
    <p:spTree>
      <p:nvGrpSpPr>
        <p:cNvPr id="1" name=""/>
        <p:cNvGrpSpPr/>
        <p:nvPr/>
      </p:nvGrpSpPr>
      <p:grpSpPr>
        <a:xfrm>
          <a:off x="0" y="0"/>
          <a:ext cx="0" cy="0"/>
          <a:chOff x="0" y="0"/>
          <a:chExt cx="0" cy="0"/>
        </a:xfrm>
      </p:grpSpPr>
      <p:sp>
        <p:nvSpPr>
          <p:cNvPr id="2" name="Title 1"/>
          <p:cNvSpPr>
            <a:spLocks noGrp="1"/>
          </p:cNvSpPr>
          <p:nvPr>
            <p:ph type="title"/>
          </p:nvPr>
        </p:nvSpPr>
        <p:spPr>
          <a:xfrm>
            <a:off x="460375" y="116687"/>
            <a:ext cx="8229600" cy="1143000"/>
          </a:xfrm>
        </p:spPr>
        <p:txBody>
          <a:bodyPr/>
          <a:lstStyle/>
          <a:p>
            <a:r>
              <a:rPr lang="en-US" smtClean="0"/>
              <a:t>Click to edit Master title style</a:t>
            </a:r>
            <a:endParaRPr lang="en-US" dirty="0"/>
          </a:p>
        </p:txBody>
      </p:sp>
      <p:sp>
        <p:nvSpPr>
          <p:cNvPr id="8" name="Text Placeholder 7"/>
          <p:cNvSpPr>
            <a:spLocks noGrp="1"/>
          </p:cNvSpPr>
          <p:nvPr>
            <p:ph type="body" sz="quarter" idx="10"/>
          </p:nvPr>
        </p:nvSpPr>
        <p:spPr>
          <a:xfrm>
            <a:off x="453066" y="1644725"/>
            <a:ext cx="8686800" cy="1091068"/>
          </a:xfrm>
          <a:prstGeom prst="rect">
            <a:avLst/>
          </a:prstGeo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398082"/>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3" name="Picture 2"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spTree>
    <p:extLst>
      <p:ext uri="{BB962C8B-B14F-4D97-AF65-F5344CB8AC3E}">
        <p14:creationId xmlns:p14="http://schemas.microsoft.com/office/powerpoint/2010/main" val="24011718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9" name="Picture 8"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29" y="6318498"/>
            <a:ext cx="1164868" cy="326419"/>
          </a:xfrm>
          <a:prstGeom prst="rect">
            <a:avLst/>
          </a:prstGeom>
        </p:spPr>
      </p:pic>
    </p:spTree>
    <p:extLst>
      <p:ext uri="{BB962C8B-B14F-4D97-AF65-F5344CB8AC3E}">
        <p14:creationId xmlns:p14="http://schemas.microsoft.com/office/powerpoint/2010/main" val="25898119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7412869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187439"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723809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460375" y="116687"/>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44014897"/>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858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Bulleted Text Box">
    <p:spTree>
      <p:nvGrpSpPr>
        <p:cNvPr id="1" name=""/>
        <p:cNvGrpSpPr/>
        <p:nvPr/>
      </p:nvGrpSpPr>
      <p:grpSpPr>
        <a:xfrm>
          <a:off x="0" y="0"/>
          <a:ext cx="0" cy="0"/>
          <a:chOff x="0" y="0"/>
          <a:chExt cx="0" cy="0"/>
        </a:xfrm>
      </p:grpSpPr>
      <p:sp>
        <p:nvSpPr>
          <p:cNvPr id="2" name="Title 1"/>
          <p:cNvSpPr>
            <a:spLocks noGrp="1"/>
          </p:cNvSpPr>
          <p:nvPr>
            <p:ph type="title"/>
          </p:nvPr>
        </p:nvSpPr>
        <p:spPr>
          <a:xfrm>
            <a:off x="460375" y="116687"/>
            <a:ext cx="8229600" cy="1143000"/>
          </a:xfrm>
        </p:spPr>
        <p:txBody>
          <a:bodyPr/>
          <a:lstStyle/>
          <a:p>
            <a:r>
              <a:rPr lang="en-US" smtClean="0"/>
              <a:t>Click to edit Master title style</a:t>
            </a:r>
            <a:endParaRPr lang="en-US" dirty="0"/>
          </a:p>
        </p:txBody>
      </p:sp>
      <p:sp>
        <p:nvSpPr>
          <p:cNvPr id="8" name="Text Placeholder 7"/>
          <p:cNvSpPr>
            <a:spLocks noGrp="1"/>
          </p:cNvSpPr>
          <p:nvPr>
            <p:ph type="body" sz="quarter" idx="10"/>
          </p:nvPr>
        </p:nvSpPr>
        <p:spPr>
          <a:xfrm>
            <a:off x="453066" y="1644725"/>
            <a:ext cx="8686800" cy="1091068"/>
          </a:xfrm>
          <a:prstGeom prst="rect">
            <a:avLst/>
          </a:prstGeo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403464"/>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3" name="Picture 2"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28384013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1" name="Picture 10"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42861958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1" name="Picture 10"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4020331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98097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187439"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221857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0577" y="6327648"/>
            <a:ext cx="1109398" cy="310875"/>
          </a:xfrm>
          <a:prstGeom prst="rect">
            <a:avLst/>
          </a:prstGeom>
        </p:spPr>
      </p:pic>
    </p:spTree>
    <p:extLst>
      <p:ext uri="{BB962C8B-B14F-4D97-AF65-F5344CB8AC3E}">
        <p14:creationId xmlns:p14="http://schemas.microsoft.com/office/powerpoint/2010/main" val="8827283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0577" y="6327648"/>
            <a:ext cx="1109398" cy="310875"/>
          </a:xfrm>
          <a:prstGeom prst="rect">
            <a:avLst/>
          </a:prstGeom>
        </p:spPr>
      </p:pic>
    </p:spTree>
    <p:extLst>
      <p:ext uri="{BB962C8B-B14F-4D97-AF65-F5344CB8AC3E}">
        <p14:creationId xmlns:p14="http://schemas.microsoft.com/office/powerpoint/2010/main" val="998245053"/>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397000"/>
          </a:xfrm>
        </p:spPr>
        <p:txBody>
          <a:bodyPr/>
          <a:lstStyle>
            <a:lvl1pPr>
              <a:defRPr sz="2800" b="0">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Tree>
    <p:extLst>
      <p:ext uri="{BB962C8B-B14F-4D97-AF65-F5344CB8AC3E}">
        <p14:creationId xmlns:p14="http://schemas.microsoft.com/office/powerpoint/2010/main" val="27537534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397000"/>
          </a:xfrm>
        </p:spPr>
        <p:txBody>
          <a:bodyPr/>
          <a:lstStyle>
            <a:lvl1pPr>
              <a:defRPr sz="2800" b="0">
                <a:latin typeface="Arial"/>
                <a:cs typeface="Arial"/>
              </a:defRPr>
            </a:lvl1pPr>
          </a:lstStyle>
          <a:p>
            <a:r>
              <a:rPr lang="en-US" dirty="0" smtClean="0"/>
              <a:t>Click to edit Master title style</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Tree>
    <p:extLst>
      <p:ext uri="{BB962C8B-B14F-4D97-AF65-F5344CB8AC3E}">
        <p14:creationId xmlns:p14="http://schemas.microsoft.com/office/powerpoint/2010/main" val="28825605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3" name="Picture 2"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30248894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376" y="6326841"/>
            <a:ext cx="1109398" cy="310875"/>
          </a:xfrm>
          <a:prstGeom prst="rect">
            <a:avLst/>
          </a:prstGeom>
        </p:spPr>
      </p:pic>
      <p:pic>
        <p:nvPicPr>
          <p:cNvPr id="11" name="Picture 10"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7496" y="6327648"/>
            <a:ext cx="1109398" cy="310875"/>
          </a:xfrm>
          <a:prstGeom prst="rect">
            <a:avLst/>
          </a:prstGeom>
        </p:spPr>
      </p:pic>
    </p:spTree>
    <p:extLst>
      <p:ext uri="{BB962C8B-B14F-4D97-AF65-F5344CB8AC3E}">
        <p14:creationId xmlns:p14="http://schemas.microsoft.com/office/powerpoint/2010/main" val="14190331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0384656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283289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187439"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6552194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0577" y="6327648"/>
            <a:ext cx="1109398" cy="310875"/>
          </a:xfrm>
          <a:prstGeom prst="rect">
            <a:avLst/>
          </a:prstGeom>
        </p:spPr>
      </p:pic>
    </p:spTree>
    <p:extLst>
      <p:ext uri="{BB962C8B-B14F-4D97-AF65-F5344CB8AC3E}">
        <p14:creationId xmlns:p14="http://schemas.microsoft.com/office/powerpoint/2010/main" val="35091696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0577" y="6327648"/>
            <a:ext cx="1109398" cy="310875"/>
          </a:xfrm>
          <a:prstGeom prst="rect">
            <a:avLst/>
          </a:prstGeom>
        </p:spPr>
      </p:pic>
    </p:spTree>
    <p:extLst>
      <p:ext uri="{BB962C8B-B14F-4D97-AF65-F5344CB8AC3E}">
        <p14:creationId xmlns:p14="http://schemas.microsoft.com/office/powerpoint/2010/main" val="2269766498"/>
      </p:ext>
    </p:extLst>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397000"/>
          </a:xfrm>
        </p:spPr>
        <p:txBody>
          <a:bodyPr/>
          <a:lstStyle>
            <a:lvl1pPr>
              <a:defRPr sz="2800" b="0">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Tree>
    <p:extLst>
      <p:ext uri="{BB962C8B-B14F-4D97-AF65-F5344CB8AC3E}">
        <p14:creationId xmlns:p14="http://schemas.microsoft.com/office/powerpoint/2010/main" val="32504755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397000"/>
          </a:xfrm>
        </p:spPr>
        <p:txBody>
          <a:bodyPr/>
          <a:lstStyle>
            <a:lvl1pPr>
              <a:defRPr sz="2800" b="0">
                <a:latin typeface="Arial"/>
                <a:cs typeface="Arial"/>
              </a:defRPr>
            </a:lvl1pPr>
          </a:lstStyle>
          <a:p>
            <a:r>
              <a:rPr lang="en-US" dirty="0" smtClean="0"/>
              <a:t>Click to edit Master title style</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Tree>
    <p:extLst>
      <p:ext uri="{BB962C8B-B14F-4D97-AF65-F5344CB8AC3E}">
        <p14:creationId xmlns:p14="http://schemas.microsoft.com/office/powerpoint/2010/main" val="28365625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187439"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1785210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93"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en-US" sz="700" dirty="0" err="1">
                <a:solidFill>
                  <a:srgbClr val="FFFFFF"/>
                </a:solidFill>
              </a:rPr>
              <a:t>ONxxxxxx</a:t>
            </a:r>
            <a:r>
              <a:rPr lang="en-US" sz="700" dirty="0">
                <a:solidFill>
                  <a:srgbClr val="FFFFFF"/>
                </a:solidFill>
              </a:rPr>
              <a:t> 07/2013 PRINTED IN USA © 2013, Lilly USA, LLC. ALL RIGHTS RESERVED. </a:t>
            </a:r>
          </a:p>
        </p:txBody>
      </p:sp>
      <p:pic>
        <p:nvPicPr>
          <p:cNvPr id="8" name="Picture 7"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sp>
        <p:nvSpPr>
          <p:cNvPr id="10" name="Rectangle 2"/>
          <p:cNvSpPr>
            <a:spLocks noGrp="1" noChangeArrowheads="1"/>
          </p:cNvSpPr>
          <p:nvPr>
            <p:ph type="ctrTitle"/>
          </p:nvPr>
        </p:nvSpPr>
        <p:spPr>
          <a:xfrm>
            <a:off x="460375" y="892175"/>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457200" y="262841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pic>
        <p:nvPicPr>
          <p:cNvPr id="3" name="Picture 2"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pic>
        <p:nvPicPr>
          <p:cNvPr id="12" name="Picture 11"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spTree>
    <p:extLst>
      <p:ext uri="{BB962C8B-B14F-4D97-AF65-F5344CB8AC3E}">
        <p14:creationId xmlns:p14="http://schemas.microsoft.com/office/powerpoint/2010/main" val="2569587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pic>
        <p:nvPicPr>
          <p:cNvPr id="7" name="Picture 6" descr="os_x_red_screen_cmyk.png"/>
          <p:cNvPicPr>
            <a:picLocks noChangeAspect="1"/>
          </p:cNvPicPr>
          <p:nvPr userDrawn="1"/>
        </p:nvPicPr>
        <p:blipFill rotWithShape="1">
          <a:blip r:embed="rId2">
            <a:extLst>
              <a:ext uri="{28A0092B-C50C-407E-A947-70E740481C1C}">
                <a14:useLocalDpi xmlns:a14="http://schemas.microsoft.com/office/drawing/2010/main" val="0"/>
              </a:ext>
            </a:extLst>
          </a:blip>
          <a:srcRect t="12459" r="12458"/>
          <a:stretch/>
        </p:blipFill>
        <p:spPr>
          <a:xfrm>
            <a:off x="0" y="0"/>
            <a:ext cx="9144000" cy="6858000"/>
          </a:xfrm>
          <a:prstGeom prst="rect">
            <a:avLst/>
          </a:prstGeom>
          <a:ln>
            <a:noFill/>
          </a:ln>
        </p:spPr>
      </p:pic>
      <p:sp>
        <p:nvSpPr>
          <p:cNvPr id="3074" name="Rectangle 2"/>
          <p:cNvSpPr>
            <a:spLocks noGrp="1" noChangeArrowheads="1"/>
          </p:cNvSpPr>
          <p:nvPr>
            <p:ph type="ctrTitle"/>
          </p:nvPr>
        </p:nvSpPr>
        <p:spPr>
          <a:xfrm>
            <a:off x="460375" y="2397087"/>
            <a:ext cx="8226425" cy="1470025"/>
          </a:xfrm>
        </p:spPr>
        <p:txBody>
          <a:bodyPr anchor="b"/>
          <a:lstStyle>
            <a:lvl1pPr>
              <a:defRPr sz="3200" b="0">
                <a:latin typeface="Arial"/>
                <a:cs typeface="Aria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4063732"/>
            <a:ext cx="8229600" cy="1752600"/>
          </a:xfrm>
        </p:spPr>
        <p:txBody>
          <a:bodyPr/>
          <a:lstStyle>
            <a:lvl1pPr marL="0" indent="0">
              <a:buFontTx/>
              <a:buNone/>
              <a:defRPr sz="2000" b="0" i="0">
                <a:solidFill>
                  <a:schemeClr val="accent1">
                    <a:lumMod val="20000"/>
                    <a:lumOff val="80000"/>
                  </a:schemeClr>
                </a:solidFill>
                <a:latin typeface="Arial"/>
                <a:cs typeface="Arial"/>
              </a:defRPr>
            </a:lvl1pPr>
          </a:lstStyle>
          <a:p>
            <a:r>
              <a:rPr lang="en-US" smtClean="0"/>
              <a:t>Click to edit Master subtitle style</a:t>
            </a:r>
            <a:endParaRPr lang="en-US" dirty="0"/>
          </a:p>
        </p:txBody>
      </p:sp>
      <p:sp>
        <p:nvSpPr>
          <p:cNvPr id="3090" name="Line 18"/>
          <p:cNvSpPr>
            <a:spLocks noChangeShapeType="1"/>
          </p:cNvSpPr>
          <p:nvPr/>
        </p:nvSpPr>
        <p:spPr bwMode="auto">
          <a:xfrm>
            <a:off x="0" y="6126163"/>
            <a:ext cx="9144000" cy="0"/>
          </a:xfrm>
          <a:prstGeom prst="line">
            <a:avLst/>
          </a:prstGeom>
          <a:noFill/>
          <a:ln w="6350">
            <a:solidFill>
              <a:schemeClr val="bg1"/>
            </a:solidFill>
            <a:round/>
            <a:headEnd/>
            <a:tailEnd/>
          </a:ln>
          <a:effectLst/>
        </p:spPr>
        <p:txBody>
          <a:bodyPr/>
          <a:lstStyle/>
          <a:p>
            <a:endParaRPr lang="en-US" dirty="0">
              <a:solidFill>
                <a:srgbClr val="000000"/>
              </a:solidFill>
            </a:endParaRPr>
          </a:p>
        </p:txBody>
      </p:sp>
      <p:pic>
        <p:nvPicPr>
          <p:cNvPr id="9" name="Picture 8"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35" y="6318504"/>
            <a:ext cx="1164868" cy="326419"/>
          </a:xfrm>
          <a:prstGeom prst="rect">
            <a:avLst/>
          </a:prstGeom>
        </p:spPr>
      </p:pic>
      <p:pic>
        <p:nvPicPr>
          <p:cNvPr id="10" name="Picture 9" descr="LillyOnco_logo_horz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929" y="6318498"/>
            <a:ext cx="1164868" cy="326419"/>
          </a:xfrm>
          <a:prstGeom prst="rect">
            <a:avLst/>
          </a:prstGeom>
        </p:spPr>
      </p:pic>
    </p:spTree>
    <p:extLst>
      <p:ext uri="{BB962C8B-B14F-4D97-AF65-F5344CB8AC3E}">
        <p14:creationId xmlns:p14="http://schemas.microsoft.com/office/powerpoint/2010/main" val="9128357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6116392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LillyOnco_logo_horz_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pic>
        <p:nvPicPr>
          <p:cNvPr id="5" name="Picture 4" descr="LillyOnco_logo_horz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5715000"/>
            <a:ext cx="1456993" cy="310906"/>
          </a:xfrm>
          <a:prstGeom prst="rect">
            <a:avLst/>
          </a:prstGeom>
        </p:spPr>
      </p:pic>
      <p:sp>
        <p:nvSpPr>
          <p:cNvPr id="6" name="Rectangle 2"/>
          <p:cNvSpPr>
            <a:spLocks noGrp="1" noChangeArrowheads="1"/>
          </p:cNvSpPr>
          <p:nvPr>
            <p:ph type="title"/>
          </p:nvPr>
        </p:nvSpPr>
        <p:spPr bwMode="auto">
          <a:xfrm>
            <a:off x="460375" y="116687"/>
            <a:ext cx="8187439"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1951658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460375" y="116687"/>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2624927"/>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2.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3.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4.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5.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6.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theme" Target="../theme/theme7.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6">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7th </a:t>
            </a:r>
            <a:r>
              <a:rPr lang="en-US" sz="1200" dirty="0">
                <a:solidFill>
                  <a:srgbClr val="FF1100">
                    <a:lumMod val="20000"/>
                    <a:lumOff val="80000"/>
                  </a:srgbClr>
                </a:solidFill>
              </a:rPr>
              <a:t>EDITION</a:t>
            </a:r>
          </a:p>
        </p:txBody>
      </p:sp>
      <p:pic>
        <p:nvPicPr>
          <p:cNvPr id="2" name="Picture 1" descr="LillyOnco_logo_horz_4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8411" y="6323107"/>
            <a:ext cx="1128060" cy="316105"/>
          </a:xfrm>
          <a:prstGeom prst="rect">
            <a:avLst/>
          </a:prstGeom>
        </p:spPr>
      </p:pic>
    </p:spTree>
    <p:extLst>
      <p:ext uri="{BB962C8B-B14F-4D97-AF65-F5344CB8AC3E}">
        <p14:creationId xmlns:p14="http://schemas.microsoft.com/office/powerpoint/2010/main" val="2977943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9">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6th </a:t>
            </a:r>
            <a:r>
              <a:rPr lang="en-US" sz="1200" dirty="0">
                <a:solidFill>
                  <a:srgbClr val="FF1100">
                    <a:lumMod val="20000"/>
                    <a:lumOff val="80000"/>
                  </a:srgbClr>
                </a:solidFill>
              </a:rPr>
              <a:t>EDITION</a:t>
            </a:r>
          </a:p>
        </p:txBody>
      </p:sp>
      <p:pic>
        <p:nvPicPr>
          <p:cNvPr id="2" name="Picture 1" descr="LillyOnco_logo_horz_4c.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94550" y="6318504"/>
            <a:ext cx="1161240" cy="325402"/>
          </a:xfrm>
          <a:prstGeom prst="rect">
            <a:avLst/>
          </a:prstGeom>
        </p:spPr>
      </p:pic>
      <p:pic>
        <p:nvPicPr>
          <p:cNvPr id="12" name="Picture 11" descr="LillyOnco_logo_horz_4c.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94550" y="6318504"/>
            <a:ext cx="1161240" cy="325402"/>
          </a:xfrm>
          <a:prstGeom prst="rect">
            <a:avLst/>
          </a:prstGeom>
        </p:spPr>
      </p:pic>
    </p:spTree>
    <p:extLst>
      <p:ext uri="{BB962C8B-B14F-4D97-AF65-F5344CB8AC3E}">
        <p14:creationId xmlns:p14="http://schemas.microsoft.com/office/powerpoint/2010/main" val="12145696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9">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6th </a:t>
            </a:r>
            <a:r>
              <a:rPr lang="en-US" sz="1200" dirty="0">
                <a:solidFill>
                  <a:srgbClr val="FF1100">
                    <a:lumMod val="20000"/>
                    <a:lumOff val="80000"/>
                  </a:srgbClr>
                </a:solidFill>
              </a:rPr>
              <a:t>EDITION</a:t>
            </a:r>
          </a:p>
        </p:txBody>
      </p:sp>
      <p:pic>
        <p:nvPicPr>
          <p:cNvPr id="2" name="Picture 1" descr="LillyOnco_logo_horz_4c.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94550" y="6318504"/>
            <a:ext cx="1161240" cy="325402"/>
          </a:xfrm>
          <a:prstGeom prst="rect">
            <a:avLst/>
          </a:prstGeom>
        </p:spPr>
      </p:pic>
      <p:pic>
        <p:nvPicPr>
          <p:cNvPr id="12" name="Picture 11" descr="LillyOnco_logo_horz_4c.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94550" y="6318504"/>
            <a:ext cx="1161240" cy="325402"/>
          </a:xfrm>
          <a:prstGeom prst="rect">
            <a:avLst/>
          </a:prstGeom>
        </p:spPr>
      </p:pic>
    </p:spTree>
    <p:extLst>
      <p:ext uri="{BB962C8B-B14F-4D97-AF65-F5344CB8AC3E}">
        <p14:creationId xmlns:p14="http://schemas.microsoft.com/office/powerpoint/2010/main" val="20577124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6">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7th </a:t>
            </a:r>
            <a:r>
              <a:rPr lang="en-US" sz="1200" dirty="0">
                <a:solidFill>
                  <a:srgbClr val="FF1100">
                    <a:lumMod val="20000"/>
                    <a:lumOff val="80000"/>
                  </a:srgbClr>
                </a:solidFill>
              </a:rPr>
              <a:t>EDITION</a:t>
            </a:r>
          </a:p>
        </p:txBody>
      </p:sp>
      <p:pic>
        <p:nvPicPr>
          <p:cNvPr id="2" name="Picture 1" descr="LillyOnco_logo_horz_4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8411" y="6323107"/>
            <a:ext cx="1128060" cy="316105"/>
          </a:xfrm>
          <a:prstGeom prst="rect">
            <a:avLst/>
          </a:prstGeom>
        </p:spPr>
      </p:pic>
    </p:spTree>
    <p:extLst>
      <p:ext uri="{BB962C8B-B14F-4D97-AF65-F5344CB8AC3E}">
        <p14:creationId xmlns:p14="http://schemas.microsoft.com/office/powerpoint/2010/main" val="21240433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6">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5998187"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5th </a:t>
            </a:r>
            <a:r>
              <a:rPr lang="en-US" sz="1200" dirty="0">
                <a:solidFill>
                  <a:srgbClr val="FF1100">
                    <a:lumMod val="20000"/>
                    <a:lumOff val="80000"/>
                  </a:srgbClr>
                </a:solidFill>
              </a:rPr>
              <a:t>EDITION</a:t>
            </a:r>
          </a:p>
        </p:txBody>
      </p:sp>
      <p:pic>
        <p:nvPicPr>
          <p:cNvPr id="12" name="Picture 11" descr="LillyOnco_logo_horz_4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61915" y="6323107"/>
            <a:ext cx="1128060" cy="316105"/>
          </a:xfrm>
          <a:prstGeom prst="rect">
            <a:avLst/>
          </a:prstGeom>
        </p:spPr>
      </p:pic>
    </p:spTree>
    <p:extLst>
      <p:ext uri="{BB962C8B-B14F-4D97-AF65-F5344CB8AC3E}">
        <p14:creationId xmlns:p14="http://schemas.microsoft.com/office/powerpoint/2010/main" val="12419822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6">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82296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7th </a:t>
            </a:r>
            <a:r>
              <a:rPr lang="en-US" sz="1200" dirty="0">
                <a:solidFill>
                  <a:srgbClr val="FF1100">
                    <a:lumMod val="20000"/>
                    <a:lumOff val="80000"/>
                  </a:srgbClr>
                </a:solidFill>
              </a:rPr>
              <a:t>EDITION</a:t>
            </a:r>
          </a:p>
        </p:txBody>
      </p:sp>
      <p:pic>
        <p:nvPicPr>
          <p:cNvPr id="2" name="Picture 1" descr="LillyOnco_logo_horz_4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8411" y="6323107"/>
            <a:ext cx="1128060" cy="316105"/>
          </a:xfrm>
          <a:prstGeom prst="rect">
            <a:avLst/>
          </a:prstGeom>
        </p:spPr>
      </p:pic>
    </p:spTree>
    <p:extLst>
      <p:ext uri="{BB962C8B-B14F-4D97-AF65-F5344CB8AC3E}">
        <p14:creationId xmlns:p14="http://schemas.microsoft.com/office/powerpoint/2010/main" val="15385819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os_x_red_screen_cmyk.png"/>
          <p:cNvPicPr>
            <a:picLocks noChangeAspect="1"/>
          </p:cNvPicPr>
          <p:nvPr userDrawn="1"/>
        </p:nvPicPr>
        <p:blipFill rotWithShape="1">
          <a:blip r:embed="rId6">
            <a:extLst>
              <a:ext uri="{28A0092B-C50C-407E-A947-70E740481C1C}">
                <a14:useLocalDpi xmlns:a14="http://schemas.microsoft.com/office/drawing/2010/main" val="0"/>
              </a:ext>
            </a:extLst>
          </a:blip>
          <a:srcRect l="885" t="44990" r="11573" b="37502"/>
          <a:stretch/>
        </p:blipFill>
        <p:spPr>
          <a:xfrm>
            <a:off x="0" y="0"/>
            <a:ext cx="9144000" cy="1371600"/>
          </a:xfrm>
          <a:prstGeom prst="rect">
            <a:avLst/>
          </a:prstGeom>
          <a:ln>
            <a:noFill/>
          </a:ln>
        </p:spPr>
      </p:pic>
      <p:sp>
        <p:nvSpPr>
          <p:cNvPr id="1026" name="Rectangle 2"/>
          <p:cNvSpPr>
            <a:spLocks noGrp="1" noChangeArrowheads="1"/>
          </p:cNvSpPr>
          <p:nvPr>
            <p:ph type="title"/>
          </p:nvPr>
        </p:nvSpPr>
        <p:spPr bwMode="auto">
          <a:xfrm>
            <a:off x="460375" y="116687"/>
            <a:ext cx="5998187"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41475"/>
            <a:ext cx="8232775" cy="44275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ChangeArrowheads="1"/>
          </p:cNvSpPr>
          <p:nvPr/>
        </p:nvSpPr>
        <p:spPr bwMode="auto">
          <a:xfrm>
            <a:off x="4392085" y="6263218"/>
            <a:ext cx="359830" cy="330200"/>
          </a:xfrm>
          <a:prstGeom prst="rect">
            <a:avLst/>
          </a:prstGeom>
          <a:noFill/>
          <a:ln w="9525">
            <a:noFill/>
            <a:miter lim="800000"/>
            <a:headEnd/>
            <a:tailEnd/>
          </a:ln>
          <a:effectLst/>
        </p:spPr>
        <p:txBody>
          <a:bodyPr anchor="b"/>
          <a:lstStyle/>
          <a:p>
            <a:pPr algn="ctr"/>
            <a:fld id="{56F60313-A3ED-413B-81D8-1EF825249A50}" type="slidenum">
              <a:rPr lang="en-US" sz="800">
                <a:solidFill>
                  <a:srgbClr val="000000"/>
                </a:solidFill>
                <a:cs typeface="Arial"/>
              </a:rPr>
              <a:pPr algn="ctr"/>
              <a:t>‹#›</a:t>
            </a:fld>
            <a:endParaRPr lang="en-US" sz="800" dirty="0">
              <a:solidFill>
                <a:srgbClr val="000000"/>
              </a:solidFill>
              <a:cs typeface="Arial"/>
            </a:endParaRPr>
          </a:p>
        </p:txBody>
      </p:sp>
      <p:sp>
        <p:nvSpPr>
          <p:cNvPr id="1040" name="Line 16"/>
          <p:cNvSpPr>
            <a:spLocks noChangeShapeType="1"/>
          </p:cNvSpPr>
          <p:nvPr/>
        </p:nvSpPr>
        <p:spPr bwMode="auto">
          <a:xfrm>
            <a:off x="0" y="6126163"/>
            <a:ext cx="9144000" cy="0"/>
          </a:xfrm>
          <a:prstGeom prst="line">
            <a:avLst/>
          </a:prstGeom>
          <a:noFill/>
          <a:ln w="6350">
            <a:solidFill>
              <a:schemeClr val="tx1"/>
            </a:solidFill>
            <a:round/>
            <a:headEnd/>
            <a:tailEnd/>
          </a:ln>
          <a:effectLst/>
        </p:spPr>
        <p:txBody>
          <a:bodyPr/>
          <a:lstStyle/>
          <a:p>
            <a:endParaRPr lang="en-US" dirty="0">
              <a:solidFill>
                <a:srgbClr val="000000"/>
              </a:solidFill>
            </a:endParaRPr>
          </a:p>
        </p:txBody>
      </p:sp>
      <p:sp>
        <p:nvSpPr>
          <p:cNvPr id="10" name="TextBox 9"/>
          <p:cNvSpPr txBox="1"/>
          <p:nvPr userDrawn="1"/>
        </p:nvSpPr>
        <p:spPr>
          <a:xfrm>
            <a:off x="455614" y="6352062"/>
            <a:ext cx="1076854" cy="276999"/>
          </a:xfrm>
          <a:prstGeom prst="rect">
            <a:avLst/>
          </a:prstGeom>
          <a:solidFill>
            <a:srgbClr val="E5001C"/>
          </a:solidFill>
        </p:spPr>
        <p:txBody>
          <a:bodyPr wrap="square" rtlCol="0">
            <a:spAutoFit/>
          </a:bodyPr>
          <a:lstStyle/>
          <a:p>
            <a:pPr algn="ctr"/>
            <a:r>
              <a:rPr lang="en-US" sz="1200" dirty="0">
                <a:solidFill>
                  <a:srgbClr val="FFFFFF"/>
                </a:solidFill>
              </a:rPr>
              <a:t>5th </a:t>
            </a:r>
            <a:r>
              <a:rPr lang="en-US" sz="1200" dirty="0">
                <a:solidFill>
                  <a:srgbClr val="FF1100">
                    <a:lumMod val="20000"/>
                    <a:lumOff val="80000"/>
                  </a:srgbClr>
                </a:solidFill>
              </a:rPr>
              <a:t>EDITION</a:t>
            </a:r>
          </a:p>
        </p:txBody>
      </p:sp>
      <p:pic>
        <p:nvPicPr>
          <p:cNvPr id="12" name="Picture 11" descr="LillyOnco_logo_horz_4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61915" y="6323107"/>
            <a:ext cx="1128060" cy="316105"/>
          </a:xfrm>
          <a:prstGeom prst="rect">
            <a:avLst/>
          </a:prstGeom>
        </p:spPr>
      </p:pic>
    </p:spTree>
    <p:extLst>
      <p:ext uri="{BB962C8B-B14F-4D97-AF65-F5344CB8AC3E}">
        <p14:creationId xmlns:p14="http://schemas.microsoft.com/office/powerpoint/2010/main" val="22985962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lang="en-US" sz="2800" b="0" dirty="0" smtClean="0">
          <a:solidFill>
            <a:schemeClr val="bg1"/>
          </a:solidFill>
          <a:latin typeface="Arial"/>
          <a:ea typeface="+mj-ea"/>
          <a:cs typeface="Arial"/>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chart" Target="../charts/char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chart" Target="../charts/char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chart" Target="../charts/char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4" Type="http://schemas.openxmlformats.org/officeDocument/2006/relationships/chart" Target="../charts/chart24.xml"/><Relationship Id="rId1" Type="http://schemas.openxmlformats.org/officeDocument/2006/relationships/slideLayout" Target="../slideLayouts/slideLayout30.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4" Type="http://schemas.openxmlformats.org/officeDocument/2006/relationships/chart" Target="../charts/chart26.xml"/><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Communicating Current Trends </a:t>
            </a:r>
            <a:br>
              <a:rPr lang="en-US" dirty="0" smtClean="0"/>
            </a:br>
            <a:r>
              <a:rPr lang="en-US" dirty="0" smtClean="0"/>
              <a:t>in Oncology Management</a:t>
            </a:r>
            <a:endParaRPr lang="en-US" dirty="0"/>
          </a:p>
        </p:txBody>
      </p:sp>
      <p:sp>
        <p:nvSpPr>
          <p:cNvPr id="7" name="Subtitle 6"/>
          <p:cNvSpPr>
            <a:spLocks noGrp="1"/>
          </p:cNvSpPr>
          <p:nvPr>
            <p:ph type="subTitle" idx="1"/>
          </p:nvPr>
        </p:nvSpPr>
        <p:spPr>
          <a:xfrm>
            <a:off x="457200" y="2628412"/>
            <a:ext cx="8229600" cy="800588"/>
          </a:xfrm>
        </p:spPr>
        <p:txBody>
          <a:bodyPr/>
          <a:lstStyle/>
          <a:p>
            <a:r>
              <a:rPr lang="en-US" i="1" dirty="0" smtClean="0"/>
              <a:t>Excerpts from the 5</a:t>
            </a:r>
            <a:r>
              <a:rPr lang="en-US" i="1" baseline="30000" dirty="0" smtClean="0"/>
              <a:t>th</a:t>
            </a:r>
            <a:r>
              <a:rPr lang="en-US" i="1" dirty="0" smtClean="0"/>
              <a:t>, 6</a:t>
            </a:r>
            <a:r>
              <a:rPr lang="en-US" i="1" baseline="30000" dirty="0" smtClean="0"/>
              <a:t>th</a:t>
            </a:r>
            <a:r>
              <a:rPr lang="en-US" i="1" dirty="0" smtClean="0"/>
              <a:t>, and 7</a:t>
            </a:r>
            <a:r>
              <a:rPr lang="en-US" i="1" baseline="30000" dirty="0" smtClean="0"/>
              <a:t>th</a:t>
            </a:r>
            <a:r>
              <a:rPr lang="en-US" i="1" dirty="0" smtClean="0"/>
              <a:t> Edition</a:t>
            </a:r>
          </a:p>
          <a:p>
            <a:endParaRPr lang="en-US" dirty="0"/>
          </a:p>
        </p:txBody>
      </p:sp>
      <p:sp>
        <p:nvSpPr>
          <p:cNvPr id="4" name="Rectangle 21"/>
          <p:cNvSpPr>
            <a:spLocks noChangeArrowheads="1"/>
          </p:cNvSpPr>
          <p:nvPr/>
        </p:nvSpPr>
        <p:spPr bwMode="auto">
          <a:xfrm>
            <a:off x="457200" y="6324600"/>
            <a:ext cx="3759200" cy="330200"/>
          </a:xfrm>
          <a:prstGeom prst="rect">
            <a:avLst/>
          </a:prstGeom>
          <a:noFill/>
          <a:ln w="9525">
            <a:noFill/>
            <a:miter lim="800000"/>
            <a:headEnd/>
            <a:tailEnd/>
          </a:ln>
          <a:effectLst/>
        </p:spPr>
        <p:txBody>
          <a:bodyPr/>
          <a:lstStyle/>
          <a:p>
            <a:r>
              <a:rPr lang="fr-FR" sz="700" dirty="0">
                <a:solidFill>
                  <a:srgbClr val="FFFFFF"/>
                </a:solidFill>
              </a:rPr>
              <a:t>ON92793 10/2014</a:t>
            </a:r>
            <a:r>
              <a:rPr lang="en-US" sz="700" dirty="0">
                <a:solidFill>
                  <a:srgbClr val="FFFFFF"/>
                </a:solidFill>
              </a:rPr>
              <a:t> © Lilly USA, LLC 2014. ALL RIGHTS RESERVED. </a:t>
            </a:r>
          </a:p>
        </p:txBody>
      </p:sp>
      <p:sp>
        <p:nvSpPr>
          <p:cNvPr id="5" name="TextBox 4"/>
          <p:cNvSpPr txBox="1"/>
          <p:nvPr/>
        </p:nvSpPr>
        <p:spPr>
          <a:xfrm>
            <a:off x="455613" y="5406697"/>
            <a:ext cx="8234362" cy="600164"/>
          </a:xfrm>
          <a:prstGeom prst="rect">
            <a:avLst/>
          </a:prstGeom>
          <a:noFill/>
        </p:spPr>
        <p:txBody>
          <a:bodyPr wrap="square" rtlCol="0" anchor="b">
            <a:spAutoFit/>
          </a:bodyPr>
          <a:lstStyle/>
          <a:p>
            <a:r>
              <a:rPr lang="en-US" sz="1100" dirty="0">
                <a:solidFill>
                  <a:srgbClr val="FFFFFF"/>
                </a:solidFill>
              </a:rPr>
              <a:t>This Communicating Current Trends in Oncology Management report was derived from an independent study</a:t>
            </a:r>
            <a:br>
              <a:rPr lang="en-US" sz="1100" dirty="0">
                <a:solidFill>
                  <a:srgbClr val="FFFFFF"/>
                </a:solidFill>
              </a:rPr>
            </a:br>
            <a:r>
              <a:rPr lang="en-US" sz="1100" dirty="0">
                <a:solidFill>
                  <a:srgbClr val="FFFFFF"/>
                </a:solidFill>
              </a:rPr>
              <a:t>undertaken by </a:t>
            </a:r>
            <a:r>
              <a:rPr lang="en-US" sz="1100" dirty="0" err="1">
                <a:solidFill>
                  <a:srgbClr val="FFFFFF"/>
                </a:solidFill>
              </a:rPr>
              <a:t>Zitter</a:t>
            </a:r>
            <a:r>
              <a:rPr lang="en-US" sz="1100" dirty="0">
                <a:solidFill>
                  <a:srgbClr val="FFFFFF"/>
                </a:solidFill>
              </a:rPr>
              <a:t> Health Insights, a healthcare research firm that provides insights to life science companies</a:t>
            </a:r>
            <a:br>
              <a:rPr lang="en-US" sz="1100" dirty="0">
                <a:solidFill>
                  <a:srgbClr val="FFFFFF"/>
                </a:solidFill>
              </a:rPr>
            </a:br>
            <a:r>
              <a:rPr lang="en-US" sz="1100" dirty="0">
                <a:solidFill>
                  <a:srgbClr val="FFFFFF"/>
                </a:solidFill>
              </a:rPr>
              <a:t>and managed care organizations related to product access, reimbursement, and managed markets.</a:t>
            </a:r>
          </a:p>
        </p:txBody>
      </p:sp>
    </p:spTree>
    <p:extLst>
      <p:ext uri="{BB962C8B-B14F-4D97-AF65-F5344CB8AC3E}">
        <p14:creationId xmlns:p14="http://schemas.microsoft.com/office/powerpoint/2010/main" val="30388461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Practices: Oncologist Perspectives</a:t>
            </a:r>
            <a:endParaRPr lang="en-US" dirty="0"/>
          </a:p>
        </p:txBody>
      </p:sp>
      <p:sp>
        <p:nvSpPr>
          <p:cNvPr id="12" name="Text Box 30"/>
          <p:cNvSpPr txBox="1">
            <a:spLocks noChangeArrowheads="1"/>
          </p:cNvSpPr>
          <p:nvPr/>
        </p:nvSpPr>
        <p:spPr bwMode="auto">
          <a:xfrm>
            <a:off x="1" y="1423409"/>
            <a:ext cx="9144000" cy="584776"/>
          </a:xfrm>
          <a:prstGeom prst="rect">
            <a:avLst/>
          </a:prstGeom>
          <a:noFill/>
          <a:ln w="9525" algn="ctr">
            <a:noFill/>
            <a:miter lim="800000"/>
            <a:headEnd/>
            <a:tailEnd/>
          </a:ln>
          <a:effectLst/>
        </p:spPr>
        <p:txBody>
          <a:bodyPr wrap="square">
            <a:spAutoFit/>
          </a:bodyPr>
          <a:lstStyle/>
          <a:p>
            <a:pPr algn="ctr"/>
            <a:r>
              <a:rPr lang="en-US" sz="1600" dirty="0">
                <a:solidFill>
                  <a:srgbClr val="000000"/>
                </a:solidFill>
                <a:cs typeface="Arial"/>
              </a:rPr>
              <a:t>Do you feel payers have an interest in keeping community practices</a:t>
            </a:r>
          </a:p>
          <a:p>
            <a:pPr algn="ctr"/>
            <a:r>
              <a:rPr lang="en-US" sz="1600" dirty="0">
                <a:solidFill>
                  <a:srgbClr val="000000"/>
                </a:solidFill>
                <a:cs typeface="Arial"/>
              </a:rPr>
              <a:t>viable to maintain competition in the marketplace?</a:t>
            </a:r>
          </a:p>
        </p:txBody>
      </p:sp>
      <p:sp>
        <p:nvSpPr>
          <p:cNvPr id="20" name="Rectangle 19"/>
          <p:cNvSpPr/>
          <p:nvPr/>
        </p:nvSpPr>
        <p:spPr>
          <a:xfrm>
            <a:off x="355599" y="2057397"/>
            <a:ext cx="3352801" cy="731520"/>
          </a:xfrm>
          <a:prstGeom prst="rect">
            <a:avLst/>
          </a:prstGeom>
          <a:solidFill>
            <a:srgbClr val="1F59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670301" y="2055026"/>
            <a:ext cx="3200400" cy="732368"/>
          </a:xfrm>
          <a:prstGeom prst="rect">
            <a:avLst/>
          </a:prstGeom>
          <a:solidFill>
            <a:srgbClr val="2A76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a:off x="6864350" y="2055026"/>
            <a:ext cx="1927969" cy="73236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30"/>
          <p:cNvSpPr txBox="1">
            <a:spLocks noChangeArrowheads="1"/>
          </p:cNvSpPr>
          <p:nvPr/>
        </p:nvSpPr>
        <p:spPr bwMode="auto">
          <a:xfrm>
            <a:off x="1" y="3134975"/>
            <a:ext cx="9144000" cy="584776"/>
          </a:xfrm>
          <a:prstGeom prst="rect">
            <a:avLst/>
          </a:prstGeom>
          <a:noFill/>
          <a:ln w="9525" algn="ctr">
            <a:noFill/>
            <a:miter lim="800000"/>
            <a:headEnd/>
            <a:tailEnd/>
          </a:ln>
          <a:effectLst/>
        </p:spPr>
        <p:txBody>
          <a:bodyPr wrap="square">
            <a:spAutoFit/>
          </a:bodyPr>
          <a:lstStyle/>
          <a:p>
            <a:pPr algn="ctr"/>
            <a:r>
              <a:rPr lang="en-US" sz="1600" dirty="0">
                <a:solidFill>
                  <a:srgbClr val="000000"/>
                </a:solidFill>
                <a:cs typeface="Arial"/>
              </a:rPr>
              <a:t>How much of an influence does this belief by commercial insurers’ impact their</a:t>
            </a:r>
            <a:br>
              <a:rPr lang="en-US" sz="1600" dirty="0">
                <a:solidFill>
                  <a:srgbClr val="000000"/>
                </a:solidFill>
                <a:cs typeface="Arial"/>
              </a:rPr>
            </a:br>
            <a:r>
              <a:rPr lang="en-US" sz="1600" dirty="0">
                <a:solidFill>
                  <a:srgbClr val="000000"/>
                </a:solidFill>
                <a:cs typeface="Arial"/>
              </a:rPr>
              <a:t>stance in negotiations with physicians regarding drug reimbursement rates?</a:t>
            </a:r>
          </a:p>
        </p:txBody>
      </p:sp>
      <p:graphicFrame>
        <p:nvGraphicFramePr>
          <p:cNvPr id="27" name="Chart 26"/>
          <p:cNvGraphicFramePr/>
          <p:nvPr>
            <p:extLst/>
          </p:nvPr>
        </p:nvGraphicFramePr>
        <p:xfrm>
          <a:off x="4582981" y="3345366"/>
          <a:ext cx="2128450" cy="2239803"/>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a:off x="4606128" y="5429250"/>
            <a:ext cx="1760117" cy="246221"/>
          </a:xfrm>
          <a:prstGeom prst="rect">
            <a:avLst/>
          </a:prstGeom>
        </p:spPr>
        <p:txBody>
          <a:bodyPr wrap="none">
            <a:spAutoFit/>
          </a:bodyPr>
          <a:lstStyle/>
          <a:p>
            <a:r>
              <a:rPr lang="en-US" sz="1000" dirty="0">
                <a:solidFill>
                  <a:srgbClr val="666565"/>
                </a:solidFill>
                <a:cs typeface="Arial"/>
              </a:rPr>
              <a:t>Percentage of Oncologists</a:t>
            </a:r>
            <a:r>
              <a:rPr lang="en-US" sz="1000" baseline="30000" dirty="0">
                <a:solidFill>
                  <a:srgbClr val="666565"/>
                </a:solidFill>
                <a:cs typeface="Arial"/>
              </a:rPr>
              <a:t>†</a:t>
            </a:r>
          </a:p>
        </p:txBody>
      </p:sp>
      <p:sp>
        <p:nvSpPr>
          <p:cNvPr id="30" name="TextBox 29"/>
          <p:cNvSpPr txBox="1"/>
          <p:nvPr/>
        </p:nvSpPr>
        <p:spPr>
          <a:xfrm>
            <a:off x="1684865" y="2147242"/>
            <a:ext cx="533400" cy="461665"/>
          </a:xfrm>
          <a:prstGeom prst="rect">
            <a:avLst/>
          </a:prstGeom>
          <a:noFill/>
        </p:spPr>
        <p:txBody>
          <a:bodyPr wrap="square" rtlCol="0">
            <a:spAutoFit/>
          </a:bodyPr>
          <a:lstStyle/>
          <a:p>
            <a:r>
              <a:rPr lang="en-US" sz="1200" dirty="0">
                <a:solidFill>
                  <a:srgbClr val="FFFFFF"/>
                </a:solidFill>
              </a:rPr>
              <a:t>Yes</a:t>
            </a:r>
          </a:p>
          <a:p>
            <a:r>
              <a:rPr lang="en-US" sz="1200" dirty="0">
                <a:solidFill>
                  <a:srgbClr val="FFFFFF"/>
                </a:solidFill>
              </a:rPr>
              <a:t>38%</a:t>
            </a:r>
          </a:p>
        </p:txBody>
      </p:sp>
      <p:sp>
        <p:nvSpPr>
          <p:cNvPr id="31" name="TextBox 30"/>
          <p:cNvSpPr txBox="1"/>
          <p:nvPr/>
        </p:nvSpPr>
        <p:spPr>
          <a:xfrm>
            <a:off x="4978400" y="2147242"/>
            <a:ext cx="533400" cy="461665"/>
          </a:xfrm>
          <a:prstGeom prst="rect">
            <a:avLst/>
          </a:prstGeom>
          <a:noFill/>
        </p:spPr>
        <p:txBody>
          <a:bodyPr wrap="square" rtlCol="0">
            <a:spAutoFit/>
          </a:bodyPr>
          <a:lstStyle/>
          <a:p>
            <a:pPr algn="ctr"/>
            <a:r>
              <a:rPr lang="en-US" sz="1200" dirty="0">
                <a:solidFill>
                  <a:srgbClr val="FFFFFF"/>
                </a:solidFill>
              </a:rPr>
              <a:t>No</a:t>
            </a:r>
          </a:p>
          <a:p>
            <a:pPr algn="ctr"/>
            <a:r>
              <a:rPr lang="en-US" sz="1200" dirty="0">
                <a:solidFill>
                  <a:srgbClr val="FFFFFF"/>
                </a:solidFill>
              </a:rPr>
              <a:t>39%</a:t>
            </a:r>
          </a:p>
        </p:txBody>
      </p:sp>
      <p:sp>
        <p:nvSpPr>
          <p:cNvPr id="33" name="TextBox 32"/>
          <p:cNvSpPr txBox="1"/>
          <p:nvPr/>
        </p:nvSpPr>
        <p:spPr>
          <a:xfrm>
            <a:off x="7390581" y="2147242"/>
            <a:ext cx="958370" cy="461665"/>
          </a:xfrm>
          <a:prstGeom prst="rect">
            <a:avLst/>
          </a:prstGeom>
          <a:noFill/>
        </p:spPr>
        <p:txBody>
          <a:bodyPr wrap="square" rtlCol="0">
            <a:spAutoFit/>
          </a:bodyPr>
          <a:lstStyle/>
          <a:p>
            <a:pPr algn="ctr"/>
            <a:r>
              <a:rPr lang="en-US" sz="1200" dirty="0">
                <a:solidFill>
                  <a:srgbClr val="555555"/>
                </a:solidFill>
              </a:rPr>
              <a:t>Unsure</a:t>
            </a:r>
          </a:p>
          <a:p>
            <a:pPr algn="ctr"/>
            <a:r>
              <a:rPr lang="en-US" sz="1200" dirty="0">
                <a:solidFill>
                  <a:srgbClr val="555555"/>
                </a:solidFill>
              </a:rPr>
              <a:t>23%</a:t>
            </a:r>
          </a:p>
        </p:txBody>
      </p:sp>
      <p:sp>
        <p:nvSpPr>
          <p:cNvPr id="34" name="Rectangle 33"/>
          <p:cNvSpPr/>
          <p:nvPr/>
        </p:nvSpPr>
        <p:spPr>
          <a:xfrm>
            <a:off x="3522395" y="2812199"/>
            <a:ext cx="2056973" cy="276999"/>
          </a:xfrm>
          <a:prstGeom prst="rect">
            <a:avLst/>
          </a:prstGeom>
        </p:spPr>
        <p:txBody>
          <a:bodyPr wrap="none">
            <a:spAutoFit/>
          </a:bodyPr>
          <a:lstStyle/>
          <a:p>
            <a:r>
              <a:rPr lang="en-US" sz="1200" dirty="0">
                <a:solidFill>
                  <a:srgbClr val="666565"/>
                </a:solidFill>
                <a:cs typeface="Arial"/>
              </a:rPr>
              <a:t>Percentage of Oncologists*</a:t>
            </a:r>
          </a:p>
        </p:txBody>
      </p:sp>
      <p:grpSp>
        <p:nvGrpSpPr>
          <p:cNvPr id="35" name="Group 34"/>
          <p:cNvGrpSpPr/>
          <p:nvPr/>
        </p:nvGrpSpPr>
        <p:grpSpPr>
          <a:xfrm>
            <a:off x="1269959" y="3956903"/>
            <a:ext cx="249552" cy="1357828"/>
            <a:chOff x="3056466" y="3733800"/>
            <a:chExt cx="203200" cy="2091267"/>
          </a:xfrm>
        </p:grpSpPr>
        <p:cxnSp>
          <p:nvCxnSpPr>
            <p:cNvPr id="36" name="Straight Connector 35"/>
            <p:cNvCxnSpPr/>
            <p:nvPr/>
          </p:nvCxnSpPr>
          <p:spPr>
            <a:xfrm>
              <a:off x="3056466" y="3733800"/>
              <a:ext cx="0" cy="2091267"/>
            </a:xfrm>
            <a:prstGeom prst="line">
              <a:avLst/>
            </a:prstGeom>
            <a:ln w="12700" cap="flat" cmpd="sng" algn="ctr">
              <a:solidFill>
                <a:srgbClr val="2F77A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064933" y="3742267"/>
              <a:ext cx="194733" cy="0"/>
            </a:xfrm>
            <a:prstGeom prst="line">
              <a:avLst/>
            </a:prstGeom>
            <a:ln w="12700" cap="flat" cmpd="sng" algn="ctr">
              <a:solidFill>
                <a:srgbClr val="2F77A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064933" y="5816601"/>
              <a:ext cx="194733" cy="0"/>
            </a:xfrm>
            <a:prstGeom prst="line">
              <a:avLst/>
            </a:prstGeom>
            <a:ln w="12700" cap="flat" cmpd="sng" algn="ctr">
              <a:solidFill>
                <a:srgbClr val="2F77A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643467" y="2836333"/>
            <a:ext cx="1244600" cy="1873470"/>
            <a:chOff x="643467" y="2836333"/>
            <a:chExt cx="1244600" cy="1873470"/>
          </a:xfrm>
        </p:grpSpPr>
        <p:cxnSp>
          <p:nvCxnSpPr>
            <p:cNvPr id="40" name="Straight Connector 39"/>
            <p:cNvCxnSpPr/>
            <p:nvPr/>
          </p:nvCxnSpPr>
          <p:spPr>
            <a:xfrm>
              <a:off x="1888067" y="2836333"/>
              <a:ext cx="0" cy="211667"/>
            </a:xfrm>
            <a:prstGeom prst="line">
              <a:avLst/>
            </a:prstGeom>
            <a:ln w="12700" cap="flat" cmpd="sng" algn="ctr">
              <a:solidFill>
                <a:srgbClr val="2F77A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643467" y="3039533"/>
              <a:ext cx="1244600" cy="0"/>
            </a:xfrm>
            <a:prstGeom prst="line">
              <a:avLst/>
            </a:prstGeom>
            <a:ln w="12700" cap="flat" cmpd="sng" algn="ctr">
              <a:solidFill>
                <a:srgbClr val="2F77A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1933" y="3032125"/>
              <a:ext cx="0" cy="1675342"/>
            </a:xfrm>
            <a:prstGeom prst="line">
              <a:avLst/>
            </a:prstGeom>
            <a:ln w="12700" cap="flat" cmpd="sng" algn="ctr">
              <a:solidFill>
                <a:srgbClr val="2F77A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651934" y="4707467"/>
              <a:ext cx="606766" cy="2336"/>
            </a:xfrm>
            <a:prstGeom prst="line">
              <a:avLst/>
            </a:prstGeom>
            <a:ln w="12700" cap="flat" cmpd="sng" algn="ctr">
              <a:solidFill>
                <a:srgbClr val="2F77A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4" name="Oval 43"/>
          <p:cNvSpPr/>
          <p:nvPr/>
        </p:nvSpPr>
        <p:spPr>
          <a:xfrm>
            <a:off x="1836994" y="2744839"/>
            <a:ext cx="106516" cy="10651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15"/>
          <p:cNvSpPr>
            <a:spLocks noChangeArrowheads="1"/>
          </p:cNvSpPr>
          <p:nvPr/>
        </p:nvSpPr>
        <p:spPr bwMode="auto">
          <a:xfrm>
            <a:off x="475488" y="5429250"/>
            <a:ext cx="3283772" cy="292388"/>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*Oncologists n=103.</a:t>
            </a:r>
          </a:p>
          <a:p>
            <a:pPr marL="38100" indent="-38100"/>
            <a:r>
              <a:rPr lang="en-US" sz="800" baseline="30000" dirty="0">
                <a:solidFill>
                  <a:srgbClr val="666565"/>
                </a:solidFill>
              </a:rPr>
              <a:t>†</a:t>
            </a:r>
            <a:r>
              <a:rPr lang="en-US" sz="800" dirty="0">
                <a:solidFill>
                  <a:srgbClr val="666565"/>
                </a:solidFill>
              </a:rPr>
              <a:t>Oncologists n=39; Mean=3.06.</a:t>
            </a:r>
            <a:endParaRPr lang="en-US" sz="800" i="1" dirty="0">
              <a:solidFill>
                <a:srgbClr val="666565"/>
              </a:solidFill>
            </a:endParaRPr>
          </a:p>
        </p:txBody>
      </p:sp>
      <p:graphicFrame>
        <p:nvGraphicFramePr>
          <p:cNvPr id="45" name="Table 44"/>
          <p:cNvGraphicFramePr>
            <a:graphicFrameLocks noGrp="1"/>
          </p:cNvGraphicFramePr>
          <p:nvPr>
            <p:extLst/>
          </p:nvPr>
        </p:nvGraphicFramePr>
        <p:xfrm>
          <a:off x="1394776" y="3868465"/>
          <a:ext cx="3224811" cy="1560785"/>
        </p:xfrm>
        <a:graphic>
          <a:graphicData uri="http://schemas.openxmlformats.org/drawingml/2006/table">
            <a:tbl>
              <a:tblPr/>
              <a:tblGrid>
                <a:gridCol w="3224811"/>
              </a:tblGrid>
              <a:tr h="276766">
                <a:tc>
                  <a:txBody>
                    <a:bodyPr/>
                    <a:lstStyle/>
                    <a:p>
                      <a:pPr algn="r" fontAlgn="b"/>
                      <a:r>
                        <a:rPr lang="en-US" sz="1200" b="0" i="0" u="none" strike="noStrike" dirty="0" smtClean="0">
                          <a:solidFill>
                            <a:srgbClr val="666565"/>
                          </a:solidFill>
                          <a:latin typeface="+mn-lt"/>
                        </a:rPr>
                        <a:t>No impact at all (1) or</a:t>
                      </a:r>
                      <a:r>
                        <a:rPr lang="en-US" sz="1200" b="0" i="0" u="none" strike="noStrike" baseline="0" dirty="0" smtClean="0">
                          <a:solidFill>
                            <a:srgbClr val="666565"/>
                          </a:solidFill>
                          <a:latin typeface="+mn-lt"/>
                        </a:rPr>
                        <a:t> l</a:t>
                      </a:r>
                      <a:r>
                        <a:rPr lang="en-US" sz="1200" b="0" i="0" u="none" strike="noStrike" dirty="0" smtClean="0">
                          <a:solidFill>
                            <a:srgbClr val="666565"/>
                          </a:solidFill>
                          <a:latin typeface="+mn-lt"/>
                        </a:rPr>
                        <a:t>imited impact (2)</a:t>
                      </a:r>
                    </a:p>
                  </a:txBody>
                  <a:tcPr marL="5977" marR="5977" marT="5977" marB="0" anchor="ctr">
                    <a:lnL>
                      <a:noFill/>
                    </a:lnL>
                    <a:lnR>
                      <a:noFill/>
                    </a:lnR>
                    <a:lnT>
                      <a:noFill/>
                    </a:lnT>
                    <a:lnB>
                      <a:noFill/>
                    </a:lnB>
                  </a:tcPr>
                </a:tc>
              </a:tr>
              <a:tr h="513608">
                <a:tc>
                  <a:txBody>
                    <a:bodyPr/>
                    <a:lstStyle/>
                    <a:p>
                      <a:pPr algn="r" fontAlgn="b"/>
                      <a:r>
                        <a:rPr lang="en-US" sz="1200" b="0" i="0" u="none" strike="noStrike" dirty="0" smtClean="0">
                          <a:solidFill>
                            <a:srgbClr val="666565"/>
                          </a:solidFill>
                          <a:latin typeface="+mn-lt"/>
                        </a:rPr>
                        <a:t>Some impact (3)</a:t>
                      </a:r>
                    </a:p>
                  </a:txBody>
                  <a:tcPr marL="5977" marR="5977" marT="5977" marB="0" anchor="ctr">
                    <a:lnL>
                      <a:noFill/>
                    </a:lnL>
                    <a:lnR>
                      <a:noFill/>
                    </a:lnR>
                    <a:lnT>
                      <a:noFill/>
                    </a:lnT>
                    <a:lnB>
                      <a:noFill/>
                    </a:lnB>
                  </a:tcPr>
                </a:tc>
              </a:tr>
              <a:tr h="292226">
                <a:tc>
                  <a:txBody>
                    <a:bodyPr/>
                    <a:lstStyle/>
                    <a:p>
                      <a:pPr algn="r" fontAlgn="b"/>
                      <a:r>
                        <a:rPr lang="en-US" sz="1200" b="0" i="0" u="none" strike="noStrike" dirty="0" smtClean="0">
                          <a:solidFill>
                            <a:srgbClr val="666565"/>
                          </a:solidFill>
                          <a:latin typeface="+mn-lt"/>
                        </a:rPr>
                        <a:t>Meaningful impact (4) or</a:t>
                      </a:r>
                      <a:r>
                        <a:rPr lang="en-US" sz="1200" b="0" i="0" u="none" strike="noStrike" baseline="0" dirty="0" smtClean="0">
                          <a:solidFill>
                            <a:srgbClr val="666565"/>
                          </a:solidFill>
                          <a:latin typeface="+mn-lt"/>
                        </a:rPr>
                        <a:t> s</a:t>
                      </a:r>
                      <a:r>
                        <a:rPr lang="en-US" sz="1200" b="0" i="0" u="none" strike="noStrike" dirty="0" smtClean="0">
                          <a:solidFill>
                            <a:srgbClr val="666565"/>
                          </a:solidFill>
                          <a:latin typeface="+mn-lt"/>
                        </a:rPr>
                        <a:t>ignificant impact (5)</a:t>
                      </a:r>
                    </a:p>
                  </a:txBody>
                  <a:tcPr marL="5977" marR="5977" marT="5977" marB="0" anchor="ctr">
                    <a:lnL>
                      <a:noFill/>
                    </a:lnL>
                    <a:lnR>
                      <a:noFill/>
                    </a:lnR>
                    <a:lnT>
                      <a:noFill/>
                    </a:lnT>
                    <a:lnB>
                      <a:noFill/>
                    </a:lnB>
                  </a:tcPr>
                </a:tc>
              </a:tr>
              <a:tr h="47818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666565"/>
                          </a:solidFill>
                          <a:effectLst/>
                          <a:uLnTx/>
                          <a:uFillTx/>
                          <a:latin typeface="+mn-lt"/>
                          <a:ea typeface="+mn-ea"/>
                          <a:cs typeface="+mn-cs"/>
                        </a:rPr>
                        <a:t>Unsure</a:t>
                      </a:r>
                    </a:p>
                  </a:txBody>
                  <a:tcPr marL="5977" marR="5977" marT="5977" marB="0" anchor="ctr">
                    <a:lnL>
                      <a:noFill/>
                    </a:lnL>
                    <a:lnR>
                      <a:noFill/>
                    </a:lnR>
                    <a:lnT>
                      <a:noFill/>
                    </a:lnT>
                    <a:lnB>
                      <a:noFill/>
                    </a:lnB>
                  </a:tcPr>
                </a:tc>
              </a:tr>
            </a:tbl>
          </a:graphicData>
        </a:graphic>
      </p:graphicFrame>
      <p:grpSp>
        <p:nvGrpSpPr>
          <p:cNvPr id="46" name="Group 45"/>
          <p:cNvGrpSpPr/>
          <p:nvPr/>
        </p:nvGrpSpPr>
        <p:grpSpPr>
          <a:xfrm>
            <a:off x="378064" y="5710856"/>
            <a:ext cx="8765936" cy="391394"/>
            <a:chOff x="378064" y="5710856"/>
            <a:chExt cx="8765936" cy="391394"/>
          </a:xfrm>
        </p:grpSpPr>
        <p:sp>
          <p:nvSpPr>
            <p:cNvPr id="47" name="Rectangle 46"/>
            <p:cNvSpPr/>
            <p:nvPr/>
          </p:nvSpPr>
          <p:spPr>
            <a:xfrm>
              <a:off x="1293478" y="5710856"/>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8" name="TextBox 47"/>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49" name="Rectangle 48"/>
            <p:cNvSpPr/>
            <p:nvPr/>
          </p:nvSpPr>
          <p:spPr>
            <a:xfrm>
              <a:off x="1305236" y="5732918"/>
              <a:ext cx="7537443" cy="369332"/>
            </a:xfrm>
            <a:prstGeom prst="rect">
              <a:avLst/>
            </a:prstGeom>
          </p:spPr>
          <p:txBody>
            <a:bodyPr wrap="square" lIns="91440" anchor="ctr" anchorCtr="0">
              <a:spAutoFit/>
            </a:bodyPr>
            <a:lstStyle/>
            <a:p>
              <a:r>
                <a:rPr lang="en-US" sz="900" dirty="0">
                  <a:solidFill>
                    <a:srgbClr val="000000"/>
                  </a:solidFill>
                </a:rPr>
                <a:t>Oncologists were split on whether they believed payers had an interest in keeping community practices viable, as well as what impact this interest could have on payers’ negotiating position.</a:t>
              </a:r>
            </a:p>
          </p:txBody>
        </p:sp>
      </p:grpSp>
      <p:cxnSp>
        <p:nvCxnSpPr>
          <p:cNvPr id="28" name="Straight Connector 27"/>
          <p:cNvCxnSpPr/>
          <p:nvPr/>
        </p:nvCxnSpPr>
        <p:spPr>
          <a:xfrm>
            <a:off x="4694711" y="3890607"/>
            <a:ext cx="0" cy="1415189"/>
          </a:xfrm>
          <a:prstGeom prst="line">
            <a:avLst/>
          </a:prstGeom>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1547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Practice Consolidation Efforts</a:t>
            </a:r>
            <a:endParaRPr lang="en-US" dirty="0"/>
          </a:p>
        </p:txBody>
      </p:sp>
      <p:graphicFrame>
        <p:nvGraphicFramePr>
          <p:cNvPr id="20" name="Chart 19"/>
          <p:cNvGraphicFramePr/>
          <p:nvPr/>
        </p:nvGraphicFramePr>
        <p:xfrm>
          <a:off x="3311407" y="2398891"/>
          <a:ext cx="5756393" cy="337725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30"/>
          <p:cNvSpPr txBox="1">
            <a:spLocks noChangeArrowheads="1"/>
          </p:cNvSpPr>
          <p:nvPr/>
        </p:nvSpPr>
        <p:spPr bwMode="auto">
          <a:xfrm>
            <a:off x="1" y="1368425"/>
            <a:ext cx="9144000" cy="807914"/>
          </a:xfrm>
          <a:prstGeom prst="rect">
            <a:avLst/>
          </a:prstGeom>
          <a:noFill/>
          <a:ln w="9525" algn="ctr">
            <a:noFill/>
            <a:miter lim="800000"/>
            <a:headEnd/>
            <a:tailEnd/>
          </a:ln>
          <a:effectLst/>
        </p:spPr>
        <p:txBody>
          <a:bodyPr wrap="square" anchor="t">
            <a:spAutoFit/>
          </a:bodyPr>
          <a:lstStyle/>
          <a:p>
            <a:pPr algn="ctr"/>
            <a:r>
              <a:rPr lang="en-US" sz="1600" dirty="0">
                <a:solidFill>
                  <a:srgbClr val="000000"/>
                </a:solidFill>
              </a:rPr>
              <a:t>Within the past 12 months, has your organization been approached by, or has itself </a:t>
            </a:r>
            <a:br>
              <a:rPr lang="en-US" sz="1600" dirty="0">
                <a:solidFill>
                  <a:srgbClr val="000000"/>
                </a:solidFill>
              </a:rPr>
            </a:br>
            <a:r>
              <a:rPr lang="en-US" sz="1600" dirty="0">
                <a:solidFill>
                  <a:srgbClr val="000000"/>
                </a:solidFill>
              </a:rPr>
              <a:t>actively approached, any of the following parties regarding consolidation?</a:t>
            </a:r>
          </a:p>
          <a:p>
            <a:pPr algn="ctr">
              <a:spcBef>
                <a:spcPts val="300"/>
              </a:spcBef>
            </a:pPr>
            <a:r>
              <a:rPr lang="en-US" sz="1200" i="1" dirty="0">
                <a:solidFill>
                  <a:srgbClr val="666565"/>
                </a:solidFill>
              </a:rPr>
              <a:t>Asked of oncologists and practice managers whose practices are independent</a:t>
            </a:r>
            <a:endParaRPr lang="en-US" sz="1200" dirty="0">
              <a:solidFill>
                <a:srgbClr val="666565"/>
              </a:solidFill>
            </a:endParaRPr>
          </a:p>
        </p:txBody>
      </p:sp>
      <p:sp>
        <p:nvSpPr>
          <p:cNvPr id="11" name="TextBox 10"/>
          <p:cNvSpPr txBox="1"/>
          <p:nvPr/>
        </p:nvSpPr>
        <p:spPr>
          <a:xfrm>
            <a:off x="460375" y="5832187"/>
            <a:ext cx="3217863" cy="292388"/>
          </a:xfrm>
          <a:prstGeom prst="rect">
            <a:avLst/>
          </a:prstGeom>
          <a:noFill/>
        </p:spPr>
        <p:txBody>
          <a:bodyPr wrap="square" lIns="0" tIns="0" rtlCol="0" anchor="b">
            <a:spAutoFit/>
          </a:bodyPr>
          <a:lstStyle/>
          <a:p>
            <a:r>
              <a:rPr lang="en-US" sz="800" dirty="0">
                <a:solidFill>
                  <a:srgbClr val="666565"/>
                </a:solidFill>
                <a:cs typeface="Arial"/>
              </a:rPr>
              <a:t>Oncologists </a:t>
            </a:r>
            <a:r>
              <a:rPr lang="en-US" sz="800" dirty="0" err="1">
                <a:solidFill>
                  <a:srgbClr val="666565"/>
                </a:solidFill>
                <a:cs typeface="Arial"/>
              </a:rPr>
              <a:t>n</a:t>
            </a:r>
            <a:r>
              <a:rPr lang="en-US" sz="800" dirty="0">
                <a:solidFill>
                  <a:srgbClr val="666565"/>
                </a:solidFill>
                <a:cs typeface="Arial"/>
              </a:rPr>
              <a:t>=71; Practice Managers </a:t>
            </a:r>
            <a:r>
              <a:rPr lang="en-US" sz="800" dirty="0" err="1">
                <a:solidFill>
                  <a:srgbClr val="666565"/>
                </a:solidFill>
                <a:cs typeface="Arial"/>
              </a:rPr>
              <a:t>n</a:t>
            </a:r>
            <a:r>
              <a:rPr lang="en-US" sz="800" dirty="0">
                <a:solidFill>
                  <a:srgbClr val="666565"/>
                </a:solidFill>
                <a:cs typeface="Arial"/>
              </a:rPr>
              <a:t>=67.</a:t>
            </a:r>
          </a:p>
          <a:p>
            <a:r>
              <a:rPr lang="en-US" sz="800" dirty="0">
                <a:solidFill>
                  <a:srgbClr val="666565"/>
                </a:solidFill>
                <a:cs typeface="Arial"/>
              </a:rPr>
              <a:t>No significant differences between stakeholders.</a:t>
            </a:r>
          </a:p>
        </p:txBody>
      </p:sp>
      <p:graphicFrame>
        <p:nvGraphicFramePr>
          <p:cNvPr id="19" name="Table 18"/>
          <p:cNvGraphicFramePr>
            <a:graphicFrameLocks noGrp="1"/>
          </p:cNvGraphicFramePr>
          <p:nvPr/>
        </p:nvGraphicFramePr>
        <p:xfrm>
          <a:off x="303932" y="2489280"/>
          <a:ext cx="3092138" cy="3230424"/>
        </p:xfrm>
        <a:graphic>
          <a:graphicData uri="http://schemas.openxmlformats.org/drawingml/2006/table">
            <a:tbl>
              <a:tblPr/>
              <a:tblGrid>
                <a:gridCol w="3092138"/>
              </a:tblGrid>
              <a:tr h="538404">
                <a:tc>
                  <a:txBody>
                    <a:bodyPr/>
                    <a:lstStyle/>
                    <a:p>
                      <a:pPr algn="r" fontAlgn="b"/>
                      <a:r>
                        <a:rPr lang="en-US" sz="1100" b="0" i="0" u="none" strike="noStrike" dirty="0">
                          <a:solidFill>
                            <a:schemeClr val="accent3"/>
                          </a:solidFill>
                          <a:latin typeface="Arial"/>
                        </a:rPr>
                        <a:t>Not applicable, we have not engaged</a:t>
                      </a:r>
                      <a:r>
                        <a:rPr lang="en-US" sz="1100" b="0" i="0" u="none" strike="noStrike" dirty="0" smtClean="0">
                          <a:solidFill>
                            <a:schemeClr val="accent3"/>
                          </a:solidFill>
                          <a:latin typeface="Arial"/>
                        </a:rPr>
                        <a:t> </a:t>
                      </a:r>
                      <a:br>
                        <a:rPr lang="en-US" sz="1100" b="0" i="0" u="none" strike="noStrike" dirty="0" smtClean="0">
                          <a:solidFill>
                            <a:schemeClr val="accent3"/>
                          </a:solidFill>
                          <a:latin typeface="Arial"/>
                        </a:rPr>
                      </a:br>
                      <a:r>
                        <a:rPr lang="en-US" sz="1100" b="0" i="0" u="none" strike="noStrike" dirty="0" smtClean="0">
                          <a:solidFill>
                            <a:schemeClr val="accent3"/>
                          </a:solidFill>
                          <a:latin typeface="Arial"/>
                        </a:rPr>
                        <a:t>in </a:t>
                      </a:r>
                      <a:r>
                        <a:rPr lang="en-US" sz="1100" b="0" i="0" u="none" strike="noStrike" dirty="0">
                          <a:solidFill>
                            <a:schemeClr val="accent3"/>
                          </a:solidFill>
                          <a:latin typeface="Arial"/>
                        </a:rPr>
                        <a:t>any conversations about consolidation </a:t>
                      </a:r>
                    </a:p>
                  </a:txBody>
                  <a:tcPr marL="9525" marR="9525" marT="9525" marB="0" anchor="ctr">
                    <a:lnL>
                      <a:noFill/>
                    </a:lnL>
                    <a:lnR>
                      <a:noFill/>
                    </a:lnR>
                    <a:lnT>
                      <a:noFill/>
                    </a:lnT>
                    <a:lnB>
                      <a:noFill/>
                    </a:lnB>
                  </a:tcPr>
                </a:tc>
              </a:tr>
              <a:tr h="538404">
                <a:tc>
                  <a:txBody>
                    <a:bodyPr/>
                    <a:lstStyle/>
                    <a:p>
                      <a:pPr algn="r" fontAlgn="b"/>
                      <a:r>
                        <a:rPr lang="en-US" sz="1100" b="0" i="0" u="none" strike="noStrike" dirty="0" smtClean="0">
                          <a:solidFill>
                            <a:schemeClr val="accent3"/>
                          </a:solidFill>
                          <a:latin typeface="Arial"/>
                        </a:rPr>
                        <a:t>Hospital/hospital </a:t>
                      </a:r>
                      <a:r>
                        <a:rPr lang="en-US" sz="1100" b="0" i="0" u="none" strike="noStrike" dirty="0">
                          <a:solidFill>
                            <a:schemeClr val="accent3"/>
                          </a:solidFill>
                          <a:latin typeface="Arial"/>
                        </a:rPr>
                        <a:t>system</a:t>
                      </a:r>
                    </a:p>
                  </a:txBody>
                  <a:tcPr marL="9525" marR="9525" marT="9525" marB="0" anchor="ctr">
                    <a:lnL>
                      <a:noFill/>
                    </a:lnL>
                    <a:lnR>
                      <a:noFill/>
                    </a:lnR>
                    <a:lnT>
                      <a:noFill/>
                    </a:lnT>
                    <a:lnB>
                      <a:noFill/>
                    </a:lnB>
                  </a:tcPr>
                </a:tc>
              </a:tr>
              <a:tr h="538404">
                <a:tc>
                  <a:txBody>
                    <a:bodyPr/>
                    <a:lstStyle/>
                    <a:p>
                      <a:pPr algn="r" fontAlgn="b"/>
                      <a:r>
                        <a:rPr lang="en-US" sz="1100" b="0" i="0" u="none" strike="noStrike" dirty="0">
                          <a:solidFill>
                            <a:schemeClr val="accent3"/>
                          </a:solidFill>
                          <a:latin typeface="Arial"/>
                        </a:rPr>
                        <a:t>Larger community oncology practices (10 or</a:t>
                      </a:r>
                      <a:r>
                        <a:rPr lang="en-US" sz="1100" b="0" i="0" u="none" strike="noStrike" dirty="0" smtClean="0">
                          <a:solidFill>
                            <a:schemeClr val="accent3"/>
                          </a:solidFill>
                          <a:latin typeface="Arial"/>
                        </a:rPr>
                        <a:t> </a:t>
                      </a:r>
                      <a:br>
                        <a:rPr lang="en-US" sz="1100" b="0" i="0" u="none" strike="noStrike" dirty="0" smtClean="0">
                          <a:solidFill>
                            <a:schemeClr val="accent3"/>
                          </a:solidFill>
                          <a:latin typeface="Arial"/>
                        </a:rPr>
                      </a:br>
                      <a:r>
                        <a:rPr lang="en-US" sz="1100" b="0" i="0" u="none" strike="noStrike" dirty="0" smtClean="0">
                          <a:solidFill>
                            <a:schemeClr val="accent3"/>
                          </a:solidFill>
                          <a:latin typeface="Arial"/>
                        </a:rPr>
                        <a:t>more </a:t>
                      </a:r>
                      <a:r>
                        <a:rPr lang="en-US" sz="1100" b="0" i="0" u="none" strike="noStrike" dirty="0">
                          <a:solidFill>
                            <a:schemeClr val="accent3"/>
                          </a:solidFill>
                          <a:latin typeface="Arial"/>
                        </a:rPr>
                        <a:t>physicians) (independent of </a:t>
                      </a:r>
                      <a:r>
                        <a:rPr lang="en-US" sz="1100" b="0" i="0" u="none" strike="noStrike" dirty="0" smtClean="0">
                          <a:solidFill>
                            <a:schemeClr val="accent3"/>
                          </a:solidFill>
                          <a:latin typeface="Arial"/>
                        </a:rPr>
                        <a:t>national/regional </a:t>
                      </a:r>
                      <a:r>
                        <a:rPr lang="en-US" sz="1100" b="0" i="0" u="none" strike="noStrike" dirty="0">
                          <a:solidFill>
                            <a:schemeClr val="accent3"/>
                          </a:solidFill>
                          <a:latin typeface="Arial"/>
                        </a:rPr>
                        <a:t>oncology practice associations)</a:t>
                      </a:r>
                    </a:p>
                  </a:txBody>
                  <a:tcPr marL="9525" marR="9525" marT="9525" marB="0" anchor="ctr">
                    <a:lnL>
                      <a:noFill/>
                    </a:lnL>
                    <a:lnR>
                      <a:noFill/>
                    </a:lnR>
                    <a:lnT>
                      <a:noFill/>
                    </a:lnT>
                    <a:lnB>
                      <a:noFill/>
                    </a:lnB>
                  </a:tcPr>
                </a:tc>
              </a:tr>
              <a:tr h="538404">
                <a:tc>
                  <a:txBody>
                    <a:bodyPr/>
                    <a:lstStyle/>
                    <a:p>
                      <a:pPr algn="r" fontAlgn="b"/>
                      <a:r>
                        <a:rPr lang="en-US" sz="1100" b="0" i="0" u="none" strike="noStrike" dirty="0" smtClean="0">
                          <a:solidFill>
                            <a:schemeClr val="accent3"/>
                          </a:solidFill>
                          <a:latin typeface="Arial"/>
                        </a:rPr>
                        <a:t>National/regional </a:t>
                      </a:r>
                      <a:r>
                        <a:rPr lang="en-US" sz="1100" b="0" i="0" u="none" strike="noStrike" dirty="0">
                          <a:solidFill>
                            <a:schemeClr val="accent3"/>
                          </a:solidFill>
                          <a:latin typeface="Arial"/>
                        </a:rPr>
                        <a:t>oncology practice</a:t>
                      </a:r>
                      <a:r>
                        <a:rPr lang="en-US" sz="1100" b="0" i="0" u="none" strike="noStrike" dirty="0" smtClean="0">
                          <a:solidFill>
                            <a:schemeClr val="accent3"/>
                          </a:solidFill>
                          <a:latin typeface="Arial"/>
                        </a:rPr>
                        <a:t> </a:t>
                      </a:r>
                      <a:br>
                        <a:rPr lang="en-US" sz="1100" b="0" i="0" u="none" strike="noStrike" dirty="0" smtClean="0">
                          <a:solidFill>
                            <a:schemeClr val="accent3"/>
                          </a:solidFill>
                          <a:latin typeface="Arial"/>
                        </a:rPr>
                      </a:br>
                      <a:r>
                        <a:rPr lang="en-US" sz="1100" b="0" i="0" u="none" strike="noStrike" dirty="0" smtClean="0">
                          <a:solidFill>
                            <a:schemeClr val="accent3"/>
                          </a:solidFill>
                          <a:latin typeface="Arial"/>
                        </a:rPr>
                        <a:t>associations </a:t>
                      </a:r>
                      <a:r>
                        <a:rPr lang="en-US" sz="1100" b="0" i="0" u="none" strike="noStrike" dirty="0">
                          <a:solidFill>
                            <a:schemeClr val="accent3"/>
                          </a:solidFill>
                          <a:latin typeface="Arial"/>
                        </a:rPr>
                        <a:t>(such as US Oncology)</a:t>
                      </a:r>
                    </a:p>
                  </a:txBody>
                  <a:tcPr marL="9525" marR="9525" marT="9525" marB="0" anchor="ctr">
                    <a:lnL>
                      <a:noFill/>
                    </a:lnL>
                    <a:lnR>
                      <a:noFill/>
                    </a:lnR>
                    <a:lnT>
                      <a:noFill/>
                    </a:lnT>
                    <a:lnB>
                      <a:noFill/>
                    </a:lnB>
                  </a:tcPr>
                </a:tc>
              </a:tr>
              <a:tr h="538404">
                <a:tc>
                  <a:txBody>
                    <a:bodyPr/>
                    <a:lstStyle/>
                    <a:p>
                      <a:pPr algn="r" fontAlgn="b"/>
                      <a:r>
                        <a:rPr lang="en-US" sz="1100" b="0" i="0" u="none" strike="noStrike" dirty="0">
                          <a:solidFill>
                            <a:schemeClr val="accent3"/>
                          </a:solidFill>
                          <a:latin typeface="Arial"/>
                        </a:rPr>
                        <a:t>Smaller community oncology practices</a:t>
                      </a:r>
                      <a:r>
                        <a:rPr lang="en-US" sz="1100" b="0" i="0" u="none" strike="noStrike" dirty="0" smtClean="0">
                          <a:solidFill>
                            <a:schemeClr val="accent3"/>
                          </a:solidFill>
                          <a:latin typeface="Arial"/>
                        </a:rPr>
                        <a:t> </a:t>
                      </a:r>
                      <a:br>
                        <a:rPr lang="en-US" sz="1100" b="0" i="0" u="none" strike="noStrike" dirty="0" smtClean="0">
                          <a:solidFill>
                            <a:schemeClr val="accent3"/>
                          </a:solidFill>
                          <a:latin typeface="Arial"/>
                        </a:rPr>
                      </a:br>
                      <a:r>
                        <a:rPr lang="en-US" sz="1100" b="0" i="0" u="none" strike="noStrike" dirty="0" smtClean="0">
                          <a:solidFill>
                            <a:schemeClr val="accent3"/>
                          </a:solidFill>
                          <a:latin typeface="Arial"/>
                        </a:rPr>
                        <a:t>(</a:t>
                      </a:r>
                      <a:r>
                        <a:rPr lang="en-US" sz="1100" b="0" i="0" u="none" strike="noStrike" dirty="0">
                          <a:solidFill>
                            <a:schemeClr val="accent3"/>
                          </a:solidFill>
                          <a:latin typeface="Arial"/>
                        </a:rPr>
                        <a:t>fewer than 10 physicians) (independent of </a:t>
                      </a:r>
                      <a:r>
                        <a:rPr lang="en-US" sz="1100" b="0" i="0" u="none" strike="noStrike" dirty="0" smtClean="0">
                          <a:solidFill>
                            <a:schemeClr val="accent3"/>
                          </a:solidFill>
                          <a:latin typeface="Arial"/>
                        </a:rPr>
                        <a:t>national/regional </a:t>
                      </a:r>
                      <a:r>
                        <a:rPr lang="en-US" sz="1100" b="0" i="0" u="none" strike="noStrike" dirty="0">
                          <a:solidFill>
                            <a:schemeClr val="accent3"/>
                          </a:solidFill>
                          <a:latin typeface="Arial"/>
                        </a:rPr>
                        <a:t>oncology practice associations)</a:t>
                      </a:r>
                    </a:p>
                  </a:txBody>
                  <a:tcPr marL="9525" marR="9525" marT="9525" marB="0" anchor="ctr">
                    <a:lnL>
                      <a:noFill/>
                    </a:lnL>
                    <a:lnR>
                      <a:noFill/>
                    </a:lnR>
                    <a:lnT>
                      <a:noFill/>
                    </a:lnT>
                    <a:lnB>
                      <a:noFill/>
                    </a:lnB>
                  </a:tcPr>
                </a:tc>
              </a:tr>
              <a:tr h="538404">
                <a:tc>
                  <a:txBody>
                    <a:bodyPr/>
                    <a:lstStyle/>
                    <a:p>
                      <a:pPr algn="r" fontAlgn="b"/>
                      <a:r>
                        <a:rPr lang="en-US" sz="1100" b="0" i="0" u="none" strike="noStrike" dirty="0" smtClean="0">
                          <a:solidFill>
                            <a:schemeClr val="accent3"/>
                          </a:solidFill>
                          <a:latin typeface="Arial"/>
                        </a:rPr>
                        <a:t>Other</a:t>
                      </a:r>
                      <a:endParaRPr lang="en-US" sz="1100" b="0" i="0" u="none" strike="noStrike" dirty="0">
                        <a:solidFill>
                          <a:schemeClr val="accent3"/>
                        </a:solidFill>
                        <a:latin typeface="Arial"/>
                      </a:endParaRPr>
                    </a:p>
                  </a:txBody>
                  <a:tcPr marL="9525" marR="9525" marT="9525" marB="0" anchor="ctr">
                    <a:lnL>
                      <a:noFill/>
                    </a:lnL>
                    <a:lnR>
                      <a:noFill/>
                    </a:lnR>
                    <a:lnT>
                      <a:noFill/>
                    </a:lnT>
                    <a:lnB>
                      <a:noFill/>
                    </a:lnB>
                  </a:tcPr>
                </a:tc>
              </a:tr>
            </a:tbl>
          </a:graphicData>
        </a:graphic>
      </p:graphicFrame>
      <p:grpSp>
        <p:nvGrpSpPr>
          <p:cNvPr id="24" name="Group 23"/>
          <p:cNvGrpSpPr/>
          <p:nvPr/>
        </p:nvGrpSpPr>
        <p:grpSpPr>
          <a:xfrm>
            <a:off x="3533006" y="2200189"/>
            <a:ext cx="1014691" cy="261610"/>
            <a:chOff x="7329429" y="3981654"/>
            <a:chExt cx="1014691" cy="261610"/>
          </a:xfrm>
        </p:grpSpPr>
        <p:sp>
          <p:nvSpPr>
            <p:cNvPr id="21" name="Rectangle 20"/>
            <p:cNvSpPr/>
            <p:nvPr/>
          </p:nvSpPr>
          <p:spPr bwMode="auto">
            <a:xfrm>
              <a:off x="7329429" y="4070085"/>
              <a:ext cx="104563" cy="11291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22" name="TextBox 21"/>
            <p:cNvSpPr txBox="1"/>
            <p:nvPr/>
          </p:nvSpPr>
          <p:spPr>
            <a:xfrm>
              <a:off x="7422448" y="3981654"/>
              <a:ext cx="921672" cy="261610"/>
            </a:xfrm>
            <a:prstGeom prst="rect">
              <a:avLst/>
            </a:prstGeom>
            <a:noFill/>
          </p:spPr>
          <p:txBody>
            <a:bodyPr wrap="none" rtlCol="0">
              <a:spAutoFit/>
            </a:bodyPr>
            <a:lstStyle/>
            <a:p>
              <a:r>
                <a:rPr lang="en-US" sz="1100" dirty="0">
                  <a:solidFill>
                    <a:srgbClr val="666565"/>
                  </a:solidFill>
                </a:rPr>
                <a:t>Oncologists</a:t>
              </a:r>
            </a:p>
          </p:txBody>
        </p:sp>
      </p:grpSp>
      <p:grpSp>
        <p:nvGrpSpPr>
          <p:cNvPr id="25" name="Group 24"/>
          <p:cNvGrpSpPr/>
          <p:nvPr/>
        </p:nvGrpSpPr>
        <p:grpSpPr>
          <a:xfrm>
            <a:off x="4633683" y="2200189"/>
            <a:ext cx="1453726" cy="261610"/>
            <a:chOff x="7329429" y="3981654"/>
            <a:chExt cx="1453726" cy="261610"/>
          </a:xfrm>
        </p:grpSpPr>
        <p:sp>
          <p:nvSpPr>
            <p:cNvPr id="26" name="Rectangle 25"/>
            <p:cNvSpPr/>
            <p:nvPr/>
          </p:nvSpPr>
          <p:spPr bwMode="auto">
            <a:xfrm>
              <a:off x="7329429" y="4070085"/>
              <a:ext cx="104563" cy="112915"/>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27" name="TextBox 26"/>
            <p:cNvSpPr txBox="1"/>
            <p:nvPr/>
          </p:nvSpPr>
          <p:spPr>
            <a:xfrm>
              <a:off x="7422448" y="3981654"/>
              <a:ext cx="1360707" cy="261610"/>
            </a:xfrm>
            <a:prstGeom prst="rect">
              <a:avLst/>
            </a:prstGeom>
            <a:noFill/>
          </p:spPr>
          <p:txBody>
            <a:bodyPr wrap="none" rtlCol="0">
              <a:spAutoFit/>
            </a:bodyPr>
            <a:lstStyle/>
            <a:p>
              <a:r>
                <a:rPr lang="en-US" sz="1100" dirty="0">
                  <a:solidFill>
                    <a:srgbClr val="666565"/>
                  </a:solidFill>
                </a:rPr>
                <a:t>Practice Managers</a:t>
              </a:r>
            </a:p>
          </p:txBody>
        </p:sp>
      </p:grpSp>
      <p:sp>
        <p:nvSpPr>
          <p:cNvPr id="16" name="Rectangle 15"/>
          <p:cNvSpPr/>
          <p:nvPr/>
        </p:nvSpPr>
        <p:spPr>
          <a:xfrm>
            <a:off x="3095026" y="5729157"/>
            <a:ext cx="2483560" cy="261610"/>
          </a:xfrm>
          <a:prstGeom prst="rect">
            <a:avLst/>
          </a:prstGeom>
        </p:spPr>
        <p:txBody>
          <a:bodyPr wrap="square">
            <a:spAutoFit/>
          </a:bodyPr>
          <a:lstStyle/>
          <a:p>
            <a:pPr algn="ctr"/>
            <a:r>
              <a:rPr lang="en-US" sz="1100" dirty="0">
                <a:solidFill>
                  <a:srgbClr val="666565"/>
                </a:solidFill>
              </a:rPr>
              <a:t>Percentage of Respondents</a:t>
            </a:r>
          </a:p>
        </p:txBody>
      </p:sp>
    </p:spTree>
    <p:extLst>
      <p:ext uri="{BB962C8B-B14F-4D97-AF65-F5344CB8AC3E}">
        <p14:creationId xmlns:p14="http://schemas.microsoft.com/office/powerpoint/2010/main" val="8486108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0375" y="2323629"/>
            <a:ext cx="8229600" cy="986037"/>
            <a:chOff x="460375" y="2323629"/>
            <a:chExt cx="8229600" cy="986037"/>
          </a:xfrm>
        </p:grpSpPr>
        <p:grpSp>
          <p:nvGrpSpPr>
            <p:cNvPr id="29" name="Group 28"/>
            <p:cNvGrpSpPr/>
            <p:nvPr/>
          </p:nvGrpSpPr>
          <p:grpSpPr>
            <a:xfrm>
              <a:off x="460375" y="2323629"/>
              <a:ext cx="8229600" cy="973460"/>
              <a:chOff x="460375" y="2286001"/>
              <a:chExt cx="8229600" cy="973460"/>
            </a:xfrm>
          </p:grpSpPr>
          <p:graphicFrame>
            <p:nvGraphicFramePr>
              <p:cNvPr id="24" name="Chart 23"/>
              <p:cNvGraphicFramePr/>
              <p:nvPr/>
            </p:nvGraphicFramePr>
            <p:xfrm>
              <a:off x="460375" y="2286001"/>
              <a:ext cx="8229600" cy="97346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211083" y="2482899"/>
                <a:ext cx="494208" cy="492443"/>
              </a:xfrm>
              <a:prstGeom prst="rect">
                <a:avLst/>
              </a:prstGeom>
              <a:noFill/>
            </p:spPr>
            <p:txBody>
              <a:bodyPr wrap="none" rtlCol="0">
                <a:spAutoFit/>
              </a:bodyPr>
              <a:lstStyle/>
              <a:p>
                <a:pPr algn="ctr"/>
                <a:r>
                  <a:rPr lang="en-US" sz="1400" b="1" dirty="0">
                    <a:solidFill>
                      <a:srgbClr val="FFFFFF"/>
                    </a:solidFill>
                  </a:rPr>
                  <a:t>Yes</a:t>
                </a:r>
              </a:p>
              <a:p>
                <a:pPr algn="ctr"/>
                <a:r>
                  <a:rPr lang="en-US" sz="1200" dirty="0">
                    <a:solidFill>
                      <a:srgbClr val="FFFFFF"/>
                    </a:solidFill>
                  </a:rPr>
                  <a:t>24%</a:t>
                </a:r>
              </a:p>
            </p:txBody>
          </p:sp>
          <p:sp>
            <p:nvSpPr>
              <p:cNvPr id="21" name="TextBox 20"/>
              <p:cNvSpPr txBox="1"/>
              <p:nvPr/>
            </p:nvSpPr>
            <p:spPr>
              <a:xfrm>
                <a:off x="4758265" y="2482899"/>
                <a:ext cx="492668" cy="492443"/>
              </a:xfrm>
              <a:prstGeom prst="rect">
                <a:avLst/>
              </a:prstGeom>
              <a:noFill/>
            </p:spPr>
            <p:txBody>
              <a:bodyPr wrap="none" rtlCol="0">
                <a:spAutoFit/>
              </a:bodyPr>
              <a:lstStyle/>
              <a:p>
                <a:pPr algn="ctr"/>
                <a:r>
                  <a:rPr lang="en-US" sz="1400" b="1" dirty="0">
                    <a:solidFill>
                      <a:srgbClr val="FFFFFF"/>
                    </a:solidFill>
                  </a:rPr>
                  <a:t>No</a:t>
                </a:r>
              </a:p>
              <a:p>
                <a:pPr algn="ctr"/>
                <a:r>
                  <a:rPr lang="en-US" sz="1200" dirty="0">
                    <a:solidFill>
                      <a:srgbClr val="FFFFFF"/>
                    </a:solidFill>
                  </a:rPr>
                  <a:t>61%</a:t>
                </a:r>
              </a:p>
            </p:txBody>
          </p:sp>
          <p:sp>
            <p:nvSpPr>
              <p:cNvPr id="26" name="TextBox 25"/>
              <p:cNvSpPr txBox="1"/>
              <p:nvPr/>
            </p:nvSpPr>
            <p:spPr>
              <a:xfrm>
                <a:off x="7710597" y="2482899"/>
                <a:ext cx="803225" cy="492443"/>
              </a:xfrm>
              <a:prstGeom prst="rect">
                <a:avLst/>
              </a:prstGeom>
              <a:noFill/>
            </p:spPr>
            <p:txBody>
              <a:bodyPr wrap="none" rtlCol="0">
                <a:spAutoFit/>
              </a:bodyPr>
              <a:lstStyle/>
              <a:p>
                <a:pPr algn="ctr"/>
                <a:r>
                  <a:rPr lang="en-US" sz="1400" b="1" dirty="0">
                    <a:solidFill>
                      <a:srgbClr val="FFFFFF"/>
                    </a:solidFill>
                  </a:rPr>
                  <a:t>Unsure</a:t>
                </a:r>
              </a:p>
              <a:p>
                <a:pPr algn="ctr"/>
                <a:r>
                  <a:rPr lang="en-US" sz="1200" dirty="0">
                    <a:solidFill>
                      <a:srgbClr val="FFFFFF"/>
                    </a:solidFill>
                  </a:rPr>
                  <a:t>15%</a:t>
                </a:r>
              </a:p>
            </p:txBody>
          </p:sp>
        </p:grpSp>
        <p:sp>
          <p:nvSpPr>
            <p:cNvPr id="25" name="Rectangle 24"/>
            <p:cNvSpPr/>
            <p:nvPr/>
          </p:nvSpPr>
          <p:spPr>
            <a:xfrm>
              <a:off x="3335866" y="3048056"/>
              <a:ext cx="2285404" cy="261610"/>
            </a:xfrm>
            <a:prstGeom prst="rect">
              <a:avLst/>
            </a:prstGeom>
          </p:spPr>
          <p:txBody>
            <a:bodyPr wrap="square">
              <a:spAutoFit/>
            </a:bodyPr>
            <a:lstStyle/>
            <a:p>
              <a:pPr algn="ctr"/>
              <a:r>
                <a:rPr lang="en-US" sz="1100" dirty="0">
                  <a:solidFill>
                    <a:srgbClr val="666565"/>
                  </a:solidFill>
                </a:rPr>
                <a:t>Percentage of Oncologists*</a:t>
              </a:r>
            </a:p>
          </p:txBody>
        </p:sp>
      </p:grpSp>
      <p:graphicFrame>
        <p:nvGraphicFramePr>
          <p:cNvPr id="28" name="Chart 27"/>
          <p:cNvGraphicFramePr/>
          <p:nvPr/>
        </p:nvGraphicFramePr>
        <p:xfrm>
          <a:off x="4084197" y="3687704"/>
          <a:ext cx="5285641" cy="2140009"/>
        </p:xfrm>
        <a:graphic>
          <a:graphicData uri="http://schemas.openxmlformats.org/drawingml/2006/chart">
            <c:chart xmlns:c="http://schemas.openxmlformats.org/drawingml/2006/chart" xmlns:r="http://schemas.openxmlformats.org/officeDocument/2006/relationships" r:id="rId4"/>
          </a:graphicData>
        </a:graphic>
      </p:graphicFrame>
      <p:sp>
        <p:nvSpPr>
          <p:cNvPr id="5986315" name="Rectangle 11"/>
          <p:cNvSpPr>
            <a:spLocks noGrp="1" noChangeArrowheads="1"/>
          </p:cNvSpPr>
          <p:nvPr>
            <p:ph type="title"/>
          </p:nvPr>
        </p:nvSpPr>
        <p:spPr/>
        <p:txBody>
          <a:bodyPr/>
          <a:lstStyle/>
          <a:p>
            <a:r>
              <a:rPr lang="en-US" dirty="0" smtClean="0"/>
              <a:t>Likelihood of Practice Consolidation: </a:t>
            </a:r>
            <a:br>
              <a:rPr lang="en-US" dirty="0" smtClean="0"/>
            </a:br>
            <a:r>
              <a:rPr lang="en-US" dirty="0" smtClean="0"/>
              <a:t>Oncologist Reported</a:t>
            </a:r>
            <a:endParaRPr lang="en-US" dirty="0"/>
          </a:p>
        </p:txBody>
      </p:sp>
      <p:sp>
        <p:nvSpPr>
          <p:cNvPr id="15" name="Text Box 11"/>
          <p:cNvSpPr txBox="1">
            <a:spLocks noChangeArrowheads="1"/>
          </p:cNvSpPr>
          <p:nvPr/>
        </p:nvSpPr>
        <p:spPr bwMode="auto">
          <a:xfrm>
            <a:off x="266700" y="3341913"/>
            <a:ext cx="8610600" cy="338554"/>
          </a:xfrm>
          <a:prstGeom prst="rect">
            <a:avLst/>
          </a:prstGeom>
          <a:noFill/>
          <a:ln w="9525">
            <a:noFill/>
            <a:miter lim="800000"/>
            <a:headEnd/>
            <a:tailEnd/>
          </a:ln>
          <a:effectLst/>
        </p:spPr>
        <p:txBody>
          <a:bodyPr wrap="square">
            <a:spAutoFit/>
          </a:bodyPr>
          <a:lstStyle/>
          <a:p>
            <a:pPr algn="ctr"/>
            <a:r>
              <a:rPr lang="en-US" sz="1600" dirty="0">
                <a:solidFill>
                  <a:srgbClr val="000000"/>
                </a:solidFill>
              </a:rPr>
              <a:t>With which party did your practice/does your practice plan to consolidate?</a:t>
            </a:r>
          </a:p>
        </p:txBody>
      </p:sp>
      <p:sp>
        <p:nvSpPr>
          <p:cNvPr id="30" name="Text Box 13"/>
          <p:cNvSpPr txBox="1">
            <a:spLocks noChangeArrowheads="1"/>
          </p:cNvSpPr>
          <p:nvPr/>
        </p:nvSpPr>
        <p:spPr bwMode="auto">
          <a:xfrm>
            <a:off x="0" y="1368425"/>
            <a:ext cx="9144000" cy="992579"/>
          </a:xfrm>
          <a:prstGeom prst="rect">
            <a:avLst/>
          </a:prstGeom>
          <a:noFill/>
          <a:ln w="9525">
            <a:noFill/>
            <a:miter lim="800000"/>
            <a:headEnd/>
            <a:tailEnd/>
          </a:ln>
          <a:effectLst/>
        </p:spPr>
        <p:txBody>
          <a:bodyPr wrap="square">
            <a:spAutoFit/>
          </a:bodyPr>
          <a:lstStyle/>
          <a:p>
            <a:pPr algn="ctr"/>
            <a:r>
              <a:rPr lang="en-US" sz="1600" dirty="0">
                <a:solidFill>
                  <a:srgbClr val="000000"/>
                </a:solidFill>
              </a:rPr>
              <a:t>Did this conversation result in the consolidation of (or definitive plans to consolidate)</a:t>
            </a:r>
            <a:br>
              <a:rPr lang="en-US" sz="1600" dirty="0">
                <a:solidFill>
                  <a:srgbClr val="000000"/>
                </a:solidFill>
              </a:rPr>
            </a:br>
            <a:r>
              <a:rPr lang="en-US" sz="1600" dirty="0">
                <a:solidFill>
                  <a:srgbClr val="000000"/>
                </a:solidFill>
              </a:rPr>
              <a:t>your practice with another party?</a:t>
            </a:r>
          </a:p>
          <a:p>
            <a:pPr algn="ctr">
              <a:spcBef>
                <a:spcPts val="300"/>
              </a:spcBef>
            </a:pPr>
            <a:r>
              <a:rPr lang="en-US" sz="1200" i="1" dirty="0">
                <a:solidFill>
                  <a:srgbClr val="666565"/>
                </a:solidFill>
              </a:rPr>
              <a:t>Asked of oncologists whose practices have been approached by, or have themselves actively approached,</a:t>
            </a:r>
            <a:br>
              <a:rPr lang="en-US" sz="1200" i="1" dirty="0">
                <a:solidFill>
                  <a:srgbClr val="666565"/>
                </a:solidFill>
              </a:rPr>
            </a:br>
            <a:r>
              <a:rPr lang="en-US" sz="1200" i="1" dirty="0">
                <a:solidFill>
                  <a:srgbClr val="666565"/>
                </a:solidFill>
              </a:rPr>
              <a:t>any of the studied parties regarding consolidation</a:t>
            </a:r>
            <a:endParaRPr lang="en-US" sz="1600" dirty="0">
              <a:solidFill>
                <a:srgbClr val="666565"/>
              </a:solidFill>
            </a:endParaRPr>
          </a:p>
        </p:txBody>
      </p:sp>
      <p:graphicFrame>
        <p:nvGraphicFramePr>
          <p:cNvPr id="36" name="Table 35"/>
          <p:cNvGraphicFramePr>
            <a:graphicFrameLocks noGrp="1"/>
          </p:cNvGraphicFramePr>
          <p:nvPr/>
        </p:nvGraphicFramePr>
        <p:xfrm>
          <a:off x="1430720" y="3742176"/>
          <a:ext cx="2709919" cy="2073480"/>
        </p:xfrm>
        <a:graphic>
          <a:graphicData uri="http://schemas.openxmlformats.org/drawingml/2006/table">
            <a:tbl>
              <a:tblPr/>
              <a:tblGrid>
                <a:gridCol w="2709919"/>
              </a:tblGrid>
              <a:tr h="414696">
                <a:tc>
                  <a:txBody>
                    <a:bodyPr/>
                    <a:lstStyle/>
                    <a:p>
                      <a:pPr algn="r" fontAlgn="b"/>
                      <a:r>
                        <a:rPr lang="en-US" sz="1100" b="0" i="0" u="none" strike="noStrike" dirty="0" smtClean="0">
                          <a:solidFill>
                            <a:srgbClr val="666565"/>
                          </a:solidFill>
                          <a:latin typeface="Arial"/>
                        </a:rPr>
                        <a:t>Hospital/hospital </a:t>
                      </a:r>
                      <a:r>
                        <a:rPr lang="en-US" sz="1100" b="0" i="0" u="none" strike="noStrike" dirty="0">
                          <a:solidFill>
                            <a:srgbClr val="666565"/>
                          </a:solidFill>
                          <a:latin typeface="Arial"/>
                        </a:rPr>
                        <a:t>system</a:t>
                      </a:r>
                    </a:p>
                  </a:txBody>
                  <a:tcPr marL="9525" marR="9525" marT="9525" marB="0" anchor="ctr">
                    <a:lnL>
                      <a:noFill/>
                    </a:lnL>
                    <a:lnR>
                      <a:noFill/>
                    </a:lnR>
                    <a:lnT>
                      <a:noFill/>
                    </a:lnT>
                    <a:lnB>
                      <a:noFill/>
                    </a:lnB>
                  </a:tcPr>
                </a:tc>
              </a:tr>
              <a:tr h="414696">
                <a:tc>
                  <a:txBody>
                    <a:bodyPr/>
                    <a:lstStyle/>
                    <a:p>
                      <a:pPr algn="r" fontAlgn="b"/>
                      <a:r>
                        <a:rPr lang="en-US" sz="1100" b="0" i="0" u="none" strike="noStrike" dirty="0" smtClean="0">
                          <a:solidFill>
                            <a:srgbClr val="666565"/>
                          </a:solidFill>
                          <a:latin typeface="Arial"/>
                        </a:rPr>
                        <a:t>National/regional </a:t>
                      </a:r>
                      <a:r>
                        <a:rPr lang="en-US" sz="1100" b="0" i="0" u="none" strike="noStrike" dirty="0">
                          <a:solidFill>
                            <a:srgbClr val="666565"/>
                          </a:solidFill>
                          <a:latin typeface="Arial"/>
                        </a:rPr>
                        <a:t>oncology practice</a:t>
                      </a:r>
                      <a:r>
                        <a:rPr lang="en-US" sz="1100" b="0" i="0" u="none" strike="noStrike" dirty="0" smtClean="0">
                          <a:solidFill>
                            <a:srgbClr val="666565"/>
                          </a:solidFill>
                          <a:latin typeface="Arial"/>
                        </a:rPr>
                        <a:t> </a:t>
                      </a:r>
                      <a:br>
                        <a:rPr lang="en-US" sz="1100" b="0" i="0" u="none" strike="noStrike" dirty="0" smtClean="0">
                          <a:solidFill>
                            <a:srgbClr val="666565"/>
                          </a:solidFill>
                          <a:latin typeface="Arial"/>
                        </a:rPr>
                      </a:br>
                      <a:r>
                        <a:rPr lang="en-US" sz="1100" b="0" i="0" u="none" strike="noStrike" dirty="0" smtClean="0">
                          <a:solidFill>
                            <a:srgbClr val="666565"/>
                          </a:solidFill>
                          <a:latin typeface="Arial"/>
                        </a:rPr>
                        <a:t>associations </a:t>
                      </a:r>
                      <a:r>
                        <a:rPr lang="en-US" sz="1100" b="0" i="0" u="none" strike="noStrike" dirty="0">
                          <a:solidFill>
                            <a:srgbClr val="666565"/>
                          </a:solidFill>
                          <a:latin typeface="Arial"/>
                        </a:rPr>
                        <a:t>(such as US Oncology)</a:t>
                      </a:r>
                    </a:p>
                  </a:txBody>
                  <a:tcPr marL="9525" marR="9525" marT="9525" marB="0" anchor="ctr">
                    <a:lnL>
                      <a:noFill/>
                    </a:lnL>
                    <a:lnR>
                      <a:noFill/>
                    </a:lnR>
                    <a:lnT>
                      <a:noFill/>
                    </a:lnT>
                    <a:lnB>
                      <a:noFill/>
                    </a:lnB>
                  </a:tcPr>
                </a:tc>
              </a:tr>
              <a:tr h="414696">
                <a:tc>
                  <a:txBody>
                    <a:bodyPr/>
                    <a:lstStyle/>
                    <a:p>
                      <a:pPr algn="r" fontAlgn="b"/>
                      <a:r>
                        <a:rPr lang="en-US" sz="1100" b="0" i="0" u="none" strike="noStrike" dirty="0">
                          <a:solidFill>
                            <a:srgbClr val="666565"/>
                          </a:solidFill>
                          <a:latin typeface="Arial"/>
                        </a:rPr>
                        <a:t>Larger community oncology practices</a:t>
                      </a:r>
                      <a:r>
                        <a:rPr lang="en-US" sz="1100" b="0" i="0" u="none" strike="noStrike" dirty="0" smtClean="0">
                          <a:solidFill>
                            <a:srgbClr val="666565"/>
                          </a:solidFill>
                          <a:latin typeface="Arial"/>
                        </a:rPr>
                        <a:t> </a:t>
                      </a:r>
                      <a:br>
                        <a:rPr lang="en-US" sz="1100" b="0" i="0" u="none" strike="noStrike" dirty="0" smtClean="0">
                          <a:solidFill>
                            <a:srgbClr val="666565"/>
                          </a:solidFill>
                          <a:latin typeface="Arial"/>
                        </a:rPr>
                      </a:br>
                      <a:r>
                        <a:rPr lang="en-US" sz="1100" b="0" i="0" u="none" strike="noStrike" dirty="0" smtClean="0">
                          <a:solidFill>
                            <a:srgbClr val="666565"/>
                          </a:solidFill>
                          <a:latin typeface="Arial"/>
                        </a:rPr>
                        <a:t>(</a:t>
                      </a:r>
                      <a:r>
                        <a:rPr lang="en-US" sz="1100" b="0" i="0" u="none" strike="noStrike" dirty="0">
                          <a:solidFill>
                            <a:srgbClr val="666565"/>
                          </a:solidFill>
                          <a:latin typeface="Arial"/>
                        </a:rPr>
                        <a:t>10 or more physicians</a:t>
                      </a:r>
                      <a:r>
                        <a:rPr lang="en-US" sz="1100" b="0" i="0" u="none" strike="noStrike" dirty="0" smtClean="0">
                          <a:solidFill>
                            <a:srgbClr val="666565"/>
                          </a:solidFill>
                          <a:latin typeface="Arial"/>
                        </a:rPr>
                        <a:t>)</a:t>
                      </a:r>
                      <a:endParaRPr lang="en-US" sz="1100" b="0" i="0" u="none" strike="noStrike" dirty="0">
                        <a:solidFill>
                          <a:srgbClr val="666565"/>
                        </a:solidFill>
                        <a:latin typeface="Arial"/>
                      </a:endParaRPr>
                    </a:p>
                  </a:txBody>
                  <a:tcPr marL="9525" marR="9525" marT="9525" marB="0" anchor="ctr">
                    <a:lnL>
                      <a:noFill/>
                    </a:lnL>
                    <a:lnR>
                      <a:noFill/>
                    </a:lnR>
                    <a:lnT>
                      <a:noFill/>
                    </a:lnT>
                    <a:lnB>
                      <a:noFill/>
                    </a:lnB>
                  </a:tcPr>
                </a:tc>
              </a:tr>
              <a:tr h="414696">
                <a:tc>
                  <a:txBody>
                    <a:bodyPr/>
                    <a:lstStyle/>
                    <a:p>
                      <a:pPr algn="r" fontAlgn="b"/>
                      <a:r>
                        <a:rPr lang="en-US" sz="1100" b="0" i="0" u="none" strike="noStrike" dirty="0">
                          <a:solidFill>
                            <a:srgbClr val="666565"/>
                          </a:solidFill>
                          <a:latin typeface="Arial"/>
                        </a:rPr>
                        <a:t>Smaller community oncology practices</a:t>
                      </a:r>
                      <a:r>
                        <a:rPr lang="en-US" sz="1100" b="0" i="0" u="none" strike="noStrike" dirty="0" smtClean="0">
                          <a:solidFill>
                            <a:srgbClr val="666565"/>
                          </a:solidFill>
                          <a:latin typeface="Arial"/>
                        </a:rPr>
                        <a:t> </a:t>
                      </a:r>
                      <a:br>
                        <a:rPr lang="en-US" sz="1100" b="0" i="0" u="none" strike="noStrike" dirty="0" smtClean="0">
                          <a:solidFill>
                            <a:srgbClr val="666565"/>
                          </a:solidFill>
                          <a:latin typeface="Arial"/>
                        </a:rPr>
                      </a:br>
                      <a:r>
                        <a:rPr lang="en-US" sz="1100" b="0" i="0" u="none" strike="noStrike" dirty="0" smtClean="0">
                          <a:solidFill>
                            <a:srgbClr val="666565"/>
                          </a:solidFill>
                          <a:latin typeface="Arial"/>
                        </a:rPr>
                        <a:t>(</a:t>
                      </a:r>
                      <a:r>
                        <a:rPr lang="en-US" sz="1100" b="0" i="0" u="none" strike="noStrike" dirty="0">
                          <a:solidFill>
                            <a:srgbClr val="666565"/>
                          </a:solidFill>
                          <a:latin typeface="Arial"/>
                        </a:rPr>
                        <a:t>fewer than 10 </a:t>
                      </a:r>
                      <a:r>
                        <a:rPr lang="en-US" sz="1100" b="0" i="0" u="none" strike="noStrike" dirty="0" smtClean="0">
                          <a:solidFill>
                            <a:srgbClr val="666565"/>
                          </a:solidFill>
                          <a:latin typeface="Arial"/>
                        </a:rPr>
                        <a:t>physicians)</a:t>
                      </a:r>
                      <a:endParaRPr lang="en-US" sz="1100" b="0" i="0" u="none" strike="noStrike" dirty="0">
                        <a:solidFill>
                          <a:srgbClr val="666565"/>
                        </a:solidFill>
                        <a:latin typeface="Arial"/>
                      </a:endParaRPr>
                    </a:p>
                  </a:txBody>
                  <a:tcPr marL="9525" marR="9525" marT="9525" marB="0" anchor="ctr">
                    <a:lnL>
                      <a:noFill/>
                    </a:lnL>
                    <a:lnR>
                      <a:noFill/>
                    </a:lnR>
                    <a:lnT>
                      <a:noFill/>
                    </a:lnT>
                    <a:lnB>
                      <a:noFill/>
                    </a:lnB>
                  </a:tcPr>
                </a:tc>
              </a:tr>
              <a:tr h="414696">
                <a:tc>
                  <a:txBody>
                    <a:bodyPr/>
                    <a:lstStyle/>
                    <a:p>
                      <a:pPr algn="r" fontAlgn="b"/>
                      <a:r>
                        <a:rPr lang="en-US" sz="1100" b="0" i="0" u="none" strike="noStrike" dirty="0" smtClean="0">
                          <a:solidFill>
                            <a:srgbClr val="666565"/>
                          </a:solidFill>
                          <a:latin typeface="Arial"/>
                        </a:rPr>
                        <a:t>Other</a:t>
                      </a:r>
                      <a:endParaRPr lang="en-US" sz="1100" b="0" i="0" u="none" strike="noStrike" dirty="0">
                        <a:solidFill>
                          <a:srgbClr val="666565"/>
                        </a:solidFill>
                        <a:latin typeface="Arial"/>
                      </a:endParaRPr>
                    </a:p>
                  </a:txBody>
                  <a:tcPr marL="9525" marR="9525" marT="9525" marB="0" anchor="ctr">
                    <a:lnL>
                      <a:noFill/>
                    </a:lnL>
                    <a:lnR>
                      <a:noFill/>
                    </a:lnR>
                    <a:lnT>
                      <a:noFill/>
                    </a:lnT>
                    <a:lnB>
                      <a:noFill/>
                    </a:lnB>
                  </a:tcPr>
                </a:tc>
              </a:tr>
            </a:tbl>
          </a:graphicData>
        </a:graphic>
      </p:graphicFrame>
      <p:sp>
        <p:nvSpPr>
          <p:cNvPr id="18" name="Freeform 17"/>
          <p:cNvSpPr/>
          <p:nvPr/>
        </p:nvSpPr>
        <p:spPr>
          <a:xfrm>
            <a:off x="1580925" y="3838223"/>
            <a:ext cx="132013" cy="1857962"/>
          </a:xfrm>
          <a:custGeom>
            <a:avLst/>
            <a:gdLst>
              <a:gd name="connsiteX0" fmla="*/ 0 w 381000"/>
              <a:gd name="connsiteY0" fmla="*/ 0 h 677334"/>
              <a:gd name="connsiteX1" fmla="*/ 381000 w 381000"/>
              <a:gd name="connsiteY1" fmla="*/ 0 h 677334"/>
              <a:gd name="connsiteX2" fmla="*/ 381000 w 381000"/>
              <a:gd name="connsiteY2" fmla="*/ 677334 h 677334"/>
              <a:gd name="connsiteX3" fmla="*/ 0 w 381000"/>
              <a:gd name="connsiteY3" fmla="*/ 677334 h 677334"/>
              <a:gd name="connsiteX4" fmla="*/ 0 w 381000"/>
              <a:gd name="connsiteY4" fmla="*/ 0 h 677334"/>
              <a:gd name="connsiteX0" fmla="*/ 381000 w 472440"/>
              <a:gd name="connsiteY0" fmla="*/ 677334 h 677334"/>
              <a:gd name="connsiteX1" fmla="*/ 0 w 472440"/>
              <a:gd name="connsiteY1" fmla="*/ 677334 h 677334"/>
              <a:gd name="connsiteX2" fmla="*/ 0 w 472440"/>
              <a:gd name="connsiteY2" fmla="*/ 0 h 677334"/>
              <a:gd name="connsiteX3" fmla="*/ 472440 w 472440"/>
              <a:gd name="connsiteY3" fmla="*/ 91440 h 677334"/>
              <a:gd name="connsiteX0" fmla="*/ 381000 w 381000"/>
              <a:gd name="connsiteY0" fmla="*/ 677334 h 677334"/>
              <a:gd name="connsiteX1" fmla="*/ 0 w 381000"/>
              <a:gd name="connsiteY1" fmla="*/ 677334 h 677334"/>
              <a:gd name="connsiteX2" fmla="*/ 0 w 381000"/>
              <a:gd name="connsiteY2" fmla="*/ 0 h 677334"/>
              <a:gd name="connsiteX3" fmla="*/ 367437 w 381000"/>
              <a:gd name="connsiteY3" fmla="*/ 1442 h 677334"/>
              <a:gd name="connsiteX0" fmla="*/ 381000 w 381000"/>
              <a:gd name="connsiteY0" fmla="*/ 677334 h 677334"/>
              <a:gd name="connsiteX1" fmla="*/ 0 w 381000"/>
              <a:gd name="connsiteY1" fmla="*/ 677334 h 677334"/>
              <a:gd name="connsiteX2" fmla="*/ 0 w 381000"/>
              <a:gd name="connsiteY2" fmla="*/ 0 h 677334"/>
              <a:gd name="connsiteX3" fmla="*/ 248268 w 381000"/>
              <a:gd name="connsiteY3" fmla="*/ 1442 h 677334"/>
              <a:gd name="connsiteX0" fmla="*/ 381000 w 381000"/>
              <a:gd name="connsiteY0" fmla="*/ 677334 h 677334"/>
              <a:gd name="connsiteX1" fmla="*/ 0 w 381000"/>
              <a:gd name="connsiteY1" fmla="*/ 677334 h 677334"/>
              <a:gd name="connsiteX2" fmla="*/ 0 w 381000"/>
              <a:gd name="connsiteY2" fmla="*/ 0 h 677334"/>
              <a:gd name="connsiteX3" fmla="*/ 368271 w 381000"/>
              <a:gd name="connsiteY3" fmla="*/ 1442 h 677334"/>
              <a:gd name="connsiteX0" fmla="*/ 381000 w 381000"/>
              <a:gd name="connsiteY0" fmla="*/ 730000 h 730000"/>
              <a:gd name="connsiteX1" fmla="*/ 0 w 381000"/>
              <a:gd name="connsiteY1" fmla="*/ 730000 h 730000"/>
              <a:gd name="connsiteX2" fmla="*/ 0 w 381000"/>
              <a:gd name="connsiteY2" fmla="*/ 52666 h 730000"/>
              <a:gd name="connsiteX3" fmla="*/ 202518 w 381000"/>
              <a:gd name="connsiteY3" fmla="*/ 0 h 730000"/>
              <a:gd name="connsiteX0" fmla="*/ 381000 w 534020"/>
              <a:gd name="connsiteY0" fmla="*/ 677334 h 677334"/>
              <a:gd name="connsiteX1" fmla="*/ 0 w 534020"/>
              <a:gd name="connsiteY1" fmla="*/ 677334 h 677334"/>
              <a:gd name="connsiteX2" fmla="*/ 0 w 534020"/>
              <a:gd name="connsiteY2" fmla="*/ 0 h 677334"/>
              <a:gd name="connsiteX3" fmla="*/ 534020 w 534020"/>
              <a:gd name="connsiteY3" fmla="*/ 154 h 677334"/>
              <a:gd name="connsiteX0" fmla="*/ 381000 w 534020"/>
              <a:gd name="connsiteY0" fmla="*/ 630956 h 677334"/>
              <a:gd name="connsiteX1" fmla="*/ 0 w 534020"/>
              <a:gd name="connsiteY1" fmla="*/ 677334 h 677334"/>
              <a:gd name="connsiteX2" fmla="*/ 0 w 534020"/>
              <a:gd name="connsiteY2" fmla="*/ 0 h 677334"/>
              <a:gd name="connsiteX3" fmla="*/ 534020 w 534020"/>
              <a:gd name="connsiteY3" fmla="*/ 154 h 677334"/>
              <a:gd name="connsiteX0" fmla="*/ 381000 w 534020"/>
              <a:gd name="connsiteY0" fmla="*/ 677335 h 677335"/>
              <a:gd name="connsiteX1" fmla="*/ 0 w 534020"/>
              <a:gd name="connsiteY1" fmla="*/ 677334 h 677335"/>
              <a:gd name="connsiteX2" fmla="*/ 0 w 534020"/>
              <a:gd name="connsiteY2" fmla="*/ 0 h 677335"/>
              <a:gd name="connsiteX3" fmla="*/ 534020 w 534020"/>
              <a:gd name="connsiteY3" fmla="*/ 154 h 677335"/>
              <a:gd name="connsiteX0" fmla="*/ 381000 w 534020"/>
              <a:gd name="connsiteY0" fmla="*/ 677335 h 677335"/>
              <a:gd name="connsiteX1" fmla="*/ 0 w 534020"/>
              <a:gd name="connsiteY1" fmla="*/ 677334 h 677335"/>
              <a:gd name="connsiteX2" fmla="*/ 0 w 534020"/>
              <a:gd name="connsiteY2" fmla="*/ 0 h 677335"/>
              <a:gd name="connsiteX3" fmla="*/ 534020 w 534020"/>
              <a:gd name="connsiteY3" fmla="*/ 154 h 677335"/>
              <a:gd name="connsiteX0" fmla="*/ 689524 w 689524"/>
              <a:gd name="connsiteY0" fmla="*/ 641263 h 677334"/>
              <a:gd name="connsiteX1" fmla="*/ 0 w 689524"/>
              <a:gd name="connsiteY1" fmla="*/ 677334 h 677334"/>
              <a:gd name="connsiteX2" fmla="*/ 0 w 689524"/>
              <a:gd name="connsiteY2" fmla="*/ 0 h 677334"/>
              <a:gd name="connsiteX3" fmla="*/ 534020 w 689524"/>
              <a:gd name="connsiteY3" fmla="*/ 154 h 677334"/>
              <a:gd name="connsiteX0" fmla="*/ 689524 w 689524"/>
              <a:gd name="connsiteY0" fmla="*/ 678624 h 678624"/>
              <a:gd name="connsiteX1" fmla="*/ 0 w 689524"/>
              <a:gd name="connsiteY1" fmla="*/ 677334 h 678624"/>
              <a:gd name="connsiteX2" fmla="*/ 0 w 689524"/>
              <a:gd name="connsiteY2" fmla="*/ 0 h 678624"/>
              <a:gd name="connsiteX3" fmla="*/ 534020 w 689524"/>
              <a:gd name="connsiteY3" fmla="*/ 154 h 678624"/>
              <a:gd name="connsiteX0" fmla="*/ 539167 w 539167"/>
              <a:gd name="connsiteY0" fmla="*/ 678624 h 678624"/>
              <a:gd name="connsiteX1" fmla="*/ 0 w 539167"/>
              <a:gd name="connsiteY1" fmla="*/ 677334 h 678624"/>
              <a:gd name="connsiteX2" fmla="*/ 0 w 539167"/>
              <a:gd name="connsiteY2" fmla="*/ 0 h 678624"/>
              <a:gd name="connsiteX3" fmla="*/ 534020 w 539167"/>
              <a:gd name="connsiteY3" fmla="*/ 154 h 678624"/>
              <a:gd name="connsiteX0" fmla="*/ 539167 w 539167"/>
              <a:gd name="connsiteY0" fmla="*/ 678624 h 678624"/>
              <a:gd name="connsiteX1" fmla="*/ 0 w 539167"/>
              <a:gd name="connsiteY1" fmla="*/ 677334 h 678624"/>
              <a:gd name="connsiteX2" fmla="*/ 0 w 539167"/>
              <a:gd name="connsiteY2" fmla="*/ 0 h 678624"/>
              <a:gd name="connsiteX3" fmla="*/ 534020 w 539167"/>
              <a:gd name="connsiteY3" fmla="*/ 154 h 678624"/>
              <a:gd name="connsiteX0" fmla="*/ 1183194 w 1183194"/>
              <a:gd name="connsiteY0" fmla="*/ 718874 h 718874"/>
              <a:gd name="connsiteX1" fmla="*/ 0 w 1183194"/>
              <a:gd name="connsiteY1" fmla="*/ 677334 h 718874"/>
              <a:gd name="connsiteX2" fmla="*/ 0 w 1183194"/>
              <a:gd name="connsiteY2" fmla="*/ 0 h 718874"/>
              <a:gd name="connsiteX3" fmla="*/ 534020 w 1183194"/>
              <a:gd name="connsiteY3" fmla="*/ 154 h 71887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Lst>
            <a:ahLst/>
            <a:cxnLst>
              <a:cxn ang="0">
                <a:pos x="connsiteX0" y="connsiteY0"/>
              </a:cxn>
              <a:cxn ang="0">
                <a:pos x="connsiteX1" y="connsiteY1"/>
              </a:cxn>
              <a:cxn ang="0">
                <a:pos x="connsiteX2" y="connsiteY2"/>
              </a:cxn>
              <a:cxn ang="0">
                <a:pos x="connsiteX3" y="connsiteY3"/>
              </a:cxn>
            </a:cxnLst>
            <a:rect l="l" t="t" r="r" b="b"/>
            <a:pathLst>
              <a:path w="534021" h="677334">
                <a:moveTo>
                  <a:pt x="531650" y="677133"/>
                </a:moveTo>
                <a:cubicBezTo>
                  <a:pt x="529850" y="677200"/>
                  <a:pt x="177217" y="677267"/>
                  <a:pt x="0" y="677334"/>
                </a:cubicBezTo>
                <a:lnTo>
                  <a:pt x="0" y="0"/>
                </a:lnTo>
                <a:lnTo>
                  <a:pt x="534020" y="154"/>
                </a:lnTo>
              </a:path>
            </a:pathLst>
          </a:custGeom>
          <a:noFill/>
          <a:ln w="12700" cap="flat" cmpd="sng" algn="ctr">
            <a:solidFill>
              <a:schemeClr val="accent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9" name="Group 38"/>
          <p:cNvGrpSpPr/>
          <p:nvPr/>
        </p:nvGrpSpPr>
        <p:grpSpPr>
          <a:xfrm>
            <a:off x="667021" y="3051394"/>
            <a:ext cx="913901" cy="1558236"/>
            <a:chOff x="266700" y="3004359"/>
            <a:chExt cx="1392957" cy="1748788"/>
          </a:xfrm>
        </p:grpSpPr>
        <p:cxnSp>
          <p:nvCxnSpPr>
            <p:cNvPr id="27" name="Straight Connector 26"/>
            <p:cNvCxnSpPr/>
            <p:nvPr/>
          </p:nvCxnSpPr>
          <p:spPr>
            <a:xfrm rot="10800000">
              <a:off x="266702" y="4751559"/>
              <a:ext cx="1392955" cy="1588"/>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V="1">
              <a:off x="-527489" y="3957369"/>
              <a:ext cx="1588380" cy="1"/>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66703" y="3161591"/>
              <a:ext cx="1164019" cy="1588"/>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1351313" y="3083767"/>
              <a:ext cx="158816" cy="0"/>
            </a:xfrm>
            <a:prstGeom prst="line">
              <a:avLst/>
            </a:prstGeom>
            <a:ln w="12700" cap="sq" cmpd="sng" algn="ctr">
              <a:solidFill>
                <a:srgbClr val="2A76AA"/>
              </a:solidFill>
              <a:prstDash val="dash"/>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4107686" y="5808899"/>
            <a:ext cx="1956855" cy="261610"/>
          </a:xfrm>
          <a:prstGeom prst="rect">
            <a:avLst/>
          </a:prstGeom>
        </p:spPr>
        <p:txBody>
          <a:bodyPr wrap="none">
            <a:spAutoFit/>
          </a:bodyPr>
          <a:lstStyle/>
          <a:p>
            <a:r>
              <a:rPr lang="en-US" sz="1100" dirty="0">
                <a:solidFill>
                  <a:srgbClr val="666565"/>
                </a:solidFill>
              </a:rPr>
              <a:t> Percentage of Oncologists</a:t>
            </a:r>
            <a:r>
              <a:rPr lang="en-US" sz="1100" baseline="30000" dirty="0">
                <a:solidFill>
                  <a:srgbClr val="666565"/>
                </a:solidFill>
              </a:rPr>
              <a:t>†</a:t>
            </a:r>
          </a:p>
        </p:txBody>
      </p:sp>
      <p:sp>
        <p:nvSpPr>
          <p:cNvPr id="20" name="TextBox 19"/>
          <p:cNvSpPr txBox="1"/>
          <p:nvPr/>
        </p:nvSpPr>
        <p:spPr>
          <a:xfrm>
            <a:off x="432154" y="5832187"/>
            <a:ext cx="3217863" cy="292388"/>
          </a:xfrm>
          <a:prstGeom prst="rect">
            <a:avLst/>
          </a:prstGeom>
          <a:noFill/>
        </p:spPr>
        <p:txBody>
          <a:bodyPr wrap="square" lIns="0" tIns="0" rtlCol="0" anchor="b">
            <a:spAutoFit/>
          </a:bodyPr>
          <a:lstStyle/>
          <a:p>
            <a:r>
              <a:rPr lang="en-US" sz="800" dirty="0">
                <a:solidFill>
                  <a:srgbClr val="666565"/>
                </a:solidFill>
                <a:cs typeface="Arial"/>
              </a:rPr>
              <a:t>*Oncologists </a:t>
            </a:r>
            <a:r>
              <a:rPr lang="en-US" sz="800" dirty="0" err="1">
                <a:solidFill>
                  <a:srgbClr val="666565"/>
                </a:solidFill>
                <a:cs typeface="Arial"/>
              </a:rPr>
              <a:t>n</a:t>
            </a:r>
            <a:r>
              <a:rPr lang="en-US" sz="800" dirty="0">
                <a:solidFill>
                  <a:srgbClr val="666565"/>
                </a:solidFill>
                <a:cs typeface="Arial"/>
              </a:rPr>
              <a:t>=41.</a:t>
            </a:r>
          </a:p>
          <a:p>
            <a:r>
              <a:rPr lang="en-US" sz="800" baseline="30000" dirty="0">
                <a:solidFill>
                  <a:srgbClr val="666565"/>
                </a:solidFill>
                <a:cs typeface="Arial"/>
              </a:rPr>
              <a:t>†</a:t>
            </a:r>
            <a:r>
              <a:rPr lang="en-US" sz="800" dirty="0">
                <a:solidFill>
                  <a:srgbClr val="666565"/>
                </a:solidFill>
                <a:cs typeface="Arial"/>
              </a:rPr>
              <a:t>Oncologists </a:t>
            </a:r>
            <a:r>
              <a:rPr lang="en-US" sz="800" dirty="0" err="1">
                <a:solidFill>
                  <a:srgbClr val="666565"/>
                </a:solidFill>
                <a:cs typeface="Arial"/>
              </a:rPr>
              <a:t>n</a:t>
            </a:r>
            <a:r>
              <a:rPr lang="en-US" sz="800" dirty="0">
                <a:solidFill>
                  <a:srgbClr val="666565"/>
                </a:solidFill>
                <a:cs typeface="Arial"/>
              </a:rPr>
              <a:t>=10.</a:t>
            </a:r>
          </a:p>
        </p:txBody>
      </p:sp>
    </p:spTree>
    <p:extLst>
      <p:ext uri="{BB962C8B-B14F-4D97-AF65-F5344CB8AC3E}">
        <p14:creationId xmlns:p14="http://schemas.microsoft.com/office/powerpoint/2010/main" val="1765906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8"/>
          <p:cNvGrpSpPr/>
          <p:nvPr/>
        </p:nvGrpSpPr>
        <p:grpSpPr>
          <a:xfrm>
            <a:off x="460375" y="2323629"/>
            <a:ext cx="8229600" cy="973460"/>
            <a:chOff x="460375" y="2286001"/>
            <a:chExt cx="8229600" cy="973460"/>
          </a:xfrm>
        </p:grpSpPr>
        <p:graphicFrame>
          <p:nvGraphicFramePr>
            <p:cNvPr id="50" name="Chart 49"/>
            <p:cNvGraphicFramePr/>
            <p:nvPr/>
          </p:nvGraphicFramePr>
          <p:xfrm>
            <a:off x="460375" y="2286001"/>
            <a:ext cx="8229600" cy="973460"/>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a:xfrm>
              <a:off x="1211083" y="2482899"/>
              <a:ext cx="494208" cy="492443"/>
            </a:xfrm>
            <a:prstGeom prst="rect">
              <a:avLst/>
            </a:prstGeom>
            <a:noFill/>
          </p:spPr>
          <p:txBody>
            <a:bodyPr wrap="none" rtlCol="0">
              <a:spAutoFit/>
            </a:bodyPr>
            <a:lstStyle/>
            <a:p>
              <a:pPr algn="ctr"/>
              <a:r>
                <a:rPr lang="en-US" sz="1400" b="1" dirty="0">
                  <a:solidFill>
                    <a:srgbClr val="FFFFFF"/>
                  </a:solidFill>
                </a:rPr>
                <a:t>Yes</a:t>
              </a:r>
            </a:p>
            <a:p>
              <a:pPr algn="ctr"/>
              <a:r>
                <a:rPr lang="en-US" sz="1200" dirty="0">
                  <a:solidFill>
                    <a:srgbClr val="FFFFFF"/>
                  </a:solidFill>
                </a:rPr>
                <a:t>24%</a:t>
              </a:r>
            </a:p>
          </p:txBody>
        </p:sp>
        <p:sp>
          <p:nvSpPr>
            <p:cNvPr id="52" name="TextBox 51"/>
            <p:cNvSpPr txBox="1"/>
            <p:nvPr/>
          </p:nvSpPr>
          <p:spPr>
            <a:xfrm>
              <a:off x="4759212" y="2482899"/>
              <a:ext cx="492668" cy="492443"/>
            </a:xfrm>
            <a:prstGeom prst="rect">
              <a:avLst/>
            </a:prstGeom>
            <a:noFill/>
          </p:spPr>
          <p:txBody>
            <a:bodyPr wrap="none" rtlCol="0">
              <a:spAutoFit/>
            </a:bodyPr>
            <a:lstStyle/>
            <a:p>
              <a:pPr algn="ctr"/>
              <a:r>
                <a:rPr lang="en-US" sz="1400" b="1" dirty="0">
                  <a:solidFill>
                    <a:srgbClr val="FFFFFF"/>
                  </a:solidFill>
                </a:rPr>
                <a:t>No</a:t>
              </a:r>
            </a:p>
            <a:p>
              <a:pPr algn="ctr"/>
              <a:r>
                <a:rPr lang="en-US" sz="1200" dirty="0">
                  <a:solidFill>
                    <a:srgbClr val="FFFFFF"/>
                  </a:solidFill>
                </a:rPr>
                <a:t>61%</a:t>
              </a:r>
            </a:p>
          </p:txBody>
        </p:sp>
        <p:sp>
          <p:nvSpPr>
            <p:cNvPr id="53" name="TextBox 52"/>
            <p:cNvSpPr txBox="1"/>
            <p:nvPr/>
          </p:nvSpPr>
          <p:spPr>
            <a:xfrm>
              <a:off x="7710597" y="2482899"/>
              <a:ext cx="803225" cy="492443"/>
            </a:xfrm>
            <a:prstGeom prst="rect">
              <a:avLst/>
            </a:prstGeom>
            <a:noFill/>
          </p:spPr>
          <p:txBody>
            <a:bodyPr wrap="none" rtlCol="0">
              <a:spAutoFit/>
            </a:bodyPr>
            <a:lstStyle/>
            <a:p>
              <a:pPr algn="ctr"/>
              <a:r>
                <a:rPr lang="en-US" sz="1400" b="1" dirty="0">
                  <a:solidFill>
                    <a:srgbClr val="FFFFFF"/>
                  </a:solidFill>
                </a:rPr>
                <a:t>Unsure</a:t>
              </a:r>
            </a:p>
            <a:p>
              <a:pPr algn="ctr"/>
              <a:r>
                <a:rPr lang="en-US" sz="1200" dirty="0">
                  <a:solidFill>
                    <a:srgbClr val="FFFFFF"/>
                  </a:solidFill>
                </a:rPr>
                <a:t>15%</a:t>
              </a:r>
            </a:p>
          </p:txBody>
        </p:sp>
      </p:grpSp>
      <p:sp>
        <p:nvSpPr>
          <p:cNvPr id="5986315" name="Rectangle 11"/>
          <p:cNvSpPr>
            <a:spLocks noGrp="1" noChangeArrowheads="1"/>
          </p:cNvSpPr>
          <p:nvPr>
            <p:ph type="title"/>
          </p:nvPr>
        </p:nvSpPr>
        <p:spPr/>
        <p:txBody>
          <a:bodyPr/>
          <a:lstStyle/>
          <a:p>
            <a:r>
              <a:rPr lang="en-US" dirty="0" smtClean="0"/>
              <a:t>Likelihood of Practice Consolidation: </a:t>
            </a:r>
            <a:br>
              <a:rPr lang="en-US" dirty="0" smtClean="0"/>
            </a:br>
            <a:r>
              <a:rPr lang="en-US" dirty="0" smtClean="0"/>
              <a:t>Oncologist Reported (Cont’d)</a:t>
            </a:r>
            <a:endParaRPr lang="en-US" dirty="0"/>
          </a:p>
        </p:txBody>
      </p:sp>
      <p:sp>
        <p:nvSpPr>
          <p:cNvPr id="15" name="Text Box 11"/>
          <p:cNvSpPr txBox="1">
            <a:spLocks noChangeArrowheads="1"/>
          </p:cNvSpPr>
          <p:nvPr/>
        </p:nvSpPr>
        <p:spPr bwMode="auto">
          <a:xfrm>
            <a:off x="1299163" y="3445400"/>
            <a:ext cx="6621874" cy="338554"/>
          </a:xfrm>
          <a:prstGeom prst="rect">
            <a:avLst/>
          </a:prstGeom>
          <a:noFill/>
          <a:ln w="9525">
            <a:noFill/>
            <a:miter lim="800000"/>
            <a:headEnd/>
            <a:tailEnd/>
          </a:ln>
          <a:effectLst/>
        </p:spPr>
        <p:txBody>
          <a:bodyPr wrap="square">
            <a:spAutoFit/>
          </a:bodyPr>
          <a:lstStyle/>
          <a:p>
            <a:pPr algn="ctr"/>
            <a:r>
              <a:rPr lang="en-US" sz="1600" dirty="0">
                <a:solidFill>
                  <a:srgbClr val="000000"/>
                </a:solidFill>
              </a:rPr>
              <a:t>How likely is your practice to consolidate into a larger one?</a:t>
            </a:r>
          </a:p>
        </p:txBody>
      </p:sp>
      <p:graphicFrame>
        <p:nvGraphicFramePr>
          <p:cNvPr id="34" name="Chart 33"/>
          <p:cNvGraphicFramePr/>
          <p:nvPr>
            <p:extLst/>
          </p:nvPr>
        </p:nvGraphicFramePr>
        <p:xfrm>
          <a:off x="2164292" y="4035446"/>
          <a:ext cx="4656666" cy="1656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Table 32"/>
          <p:cNvGraphicFramePr>
            <a:graphicFrameLocks noGrp="1"/>
          </p:cNvGraphicFramePr>
          <p:nvPr/>
        </p:nvGraphicFramePr>
        <p:xfrm>
          <a:off x="131698" y="4130334"/>
          <a:ext cx="2827155" cy="1551740"/>
        </p:xfrm>
        <a:graphic>
          <a:graphicData uri="http://schemas.openxmlformats.org/drawingml/2006/table">
            <a:tbl>
              <a:tblPr/>
              <a:tblGrid>
                <a:gridCol w="2827155"/>
              </a:tblGrid>
              <a:tr h="775870">
                <a:tc>
                  <a:txBody>
                    <a:bodyPr/>
                    <a:lstStyle/>
                    <a:p>
                      <a:pPr algn="r" fontAlgn="b"/>
                      <a:r>
                        <a:rPr lang="en-US" sz="1100" b="0" i="0" u="none" strike="noStrike" dirty="0" smtClean="0">
                          <a:solidFill>
                            <a:srgbClr val="666565"/>
                          </a:solidFill>
                          <a:latin typeface="Arial"/>
                        </a:rPr>
                        <a:t>Within the next 3 years</a:t>
                      </a:r>
                      <a:endParaRPr lang="en-US" sz="1100" b="0" i="0" u="none" strike="noStrike" dirty="0">
                        <a:solidFill>
                          <a:srgbClr val="666565"/>
                        </a:solidFill>
                        <a:latin typeface="Arial"/>
                      </a:endParaRPr>
                    </a:p>
                  </a:txBody>
                  <a:tcPr marL="9525" marR="9525" marT="9525" marB="0" anchor="ctr">
                    <a:lnL>
                      <a:noFill/>
                    </a:lnL>
                    <a:lnR>
                      <a:noFill/>
                    </a:lnR>
                    <a:lnT>
                      <a:noFill/>
                    </a:lnT>
                    <a:lnB>
                      <a:noFill/>
                    </a:lnB>
                  </a:tcPr>
                </a:tc>
              </a:tr>
              <a:tr h="77587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666565"/>
                          </a:solidFill>
                          <a:latin typeface="Arial"/>
                        </a:rPr>
                        <a:t>Within the next 5 years</a:t>
                      </a:r>
                    </a:p>
                  </a:txBody>
                  <a:tcPr marL="9525" marR="9525" marT="9525" marB="0" anchor="ctr">
                    <a:lnL>
                      <a:noFill/>
                    </a:lnL>
                    <a:lnR>
                      <a:noFill/>
                    </a:lnR>
                    <a:lnT>
                      <a:noFill/>
                    </a:lnT>
                    <a:lnB>
                      <a:noFill/>
                    </a:lnB>
                  </a:tcPr>
                </a:tc>
              </a:tr>
            </a:tbl>
          </a:graphicData>
        </a:graphic>
      </p:graphicFrame>
      <p:sp>
        <p:nvSpPr>
          <p:cNvPr id="35" name="Rectangle 15"/>
          <p:cNvSpPr>
            <a:spLocks noChangeArrowheads="1"/>
          </p:cNvSpPr>
          <p:nvPr/>
        </p:nvSpPr>
        <p:spPr bwMode="auto">
          <a:xfrm>
            <a:off x="432154" y="5709077"/>
            <a:ext cx="3283772" cy="415498"/>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*Oncologists </a:t>
            </a:r>
            <a:r>
              <a:rPr lang="en-US" sz="800" dirty="0" err="1">
                <a:solidFill>
                  <a:srgbClr val="666565"/>
                </a:solidFill>
              </a:rPr>
              <a:t>n</a:t>
            </a:r>
            <a:r>
              <a:rPr lang="en-US" sz="800" dirty="0">
                <a:solidFill>
                  <a:srgbClr val="666565"/>
                </a:solidFill>
              </a:rPr>
              <a:t>=41.</a:t>
            </a:r>
          </a:p>
          <a:p>
            <a:pPr marL="38100" indent="-38100"/>
            <a:r>
              <a:rPr lang="en-US" sz="800" baseline="30000" dirty="0">
                <a:solidFill>
                  <a:srgbClr val="666565"/>
                </a:solidFill>
              </a:rPr>
              <a:t>†</a:t>
            </a:r>
            <a:r>
              <a:rPr lang="en-US" sz="800" dirty="0">
                <a:solidFill>
                  <a:srgbClr val="666565"/>
                </a:solidFill>
              </a:rPr>
              <a:t>Oncologists </a:t>
            </a:r>
            <a:r>
              <a:rPr lang="en-US" sz="800" dirty="0" err="1">
                <a:solidFill>
                  <a:srgbClr val="666565"/>
                </a:solidFill>
              </a:rPr>
              <a:t>n</a:t>
            </a:r>
            <a:r>
              <a:rPr lang="en-US" sz="800" dirty="0">
                <a:solidFill>
                  <a:srgbClr val="666565"/>
                </a:solidFill>
              </a:rPr>
              <a:t>=25.</a:t>
            </a:r>
          </a:p>
          <a:p>
            <a:pPr marL="38100" indent="-38100"/>
            <a:r>
              <a:rPr lang="en-US" sz="800" dirty="0">
                <a:solidFill>
                  <a:srgbClr val="666565"/>
                </a:solidFill>
              </a:rPr>
              <a:t>	“May or may not consolidate” responses are not shown.</a:t>
            </a:r>
          </a:p>
        </p:txBody>
      </p:sp>
      <p:sp>
        <p:nvSpPr>
          <p:cNvPr id="41" name="Text Box 13"/>
          <p:cNvSpPr txBox="1">
            <a:spLocks noChangeArrowheads="1"/>
          </p:cNvSpPr>
          <p:nvPr/>
        </p:nvSpPr>
        <p:spPr bwMode="auto">
          <a:xfrm>
            <a:off x="0" y="1368425"/>
            <a:ext cx="9144000" cy="992579"/>
          </a:xfrm>
          <a:prstGeom prst="rect">
            <a:avLst/>
          </a:prstGeom>
          <a:noFill/>
          <a:ln w="9525">
            <a:noFill/>
            <a:miter lim="800000"/>
            <a:headEnd/>
            <a:tailEnd/>
          </a:ln>
          <a:effectLst/>
        </p:spPr>
        <p:txBody>
          <a:bodyPr wrap="square">
            <a:spAutoFit/>
          </a:bodyPr>
          <a:lstStyle/>
          <a:p>
            <a:pPr algn="ctr"/>
            <a:r>
              <a:rPr lang="en-US" sz="1600" dirty="0">
                <a:solidFill>
                  <a:srgbClr val="000000"/>
                </a:solidFill>
              </a:rPr>
              <a:t>Did this conversation result in the consolidation of (or definitive plans to consolidate)</a:t>
            </a:r>
            <a:br>
              <a:rPr lang="en-US" sz="1600" dirty="0">
                <a:solidFill>
                  <a:srgbClr val="000000"/>
                </a:solidFill>
              </a:rPr>
            </a:br>
            <a:r>
              <a:rPr lang="en-US" sz="1600" dirty="0">
                <a:solidFill>
                  <a:srgbClr val="000000"/>
                </a:solidFill>
              </a:rPr>
              <a:t>your practice with another party?</a:t>
            </a:r>
          </a:p>
          <a:p>
            <a:pPr algn="ctr">
              <a:spcBef>
                <a:spcPts val="300"/>
              </a:spcBef>
            </a:pPr>
            <a:r>
              <a:rPr lang="en-US" sz="1200" i="1" dirty="0">
                <a:solidFill>
                  <a:srgbClr val="666565"/>
                </a:solidFill>
              </a:rPr>
              <a:t>Asked of oncologists whose practices are independent, and have been approached by, </a:t>
            </a:r>
            <a:br>
              <a:rPr lang="en-US" sz="1200" i="1" dirty="0">
                <a:solidFill>
                  <a:srgbClr val="666565"/>
                </a:solidFill>
              </a:rPr>
            </a:br>
            <a:r>
              <a:rPr lang="en-US" sz="1200" i="1" dirty="0">
                <a:solidFill>
                  <a:srgbClr val="666565"/>
                </a:solidFill>
              </a:rPr>
              <a:t>or have themselves actively approached, any of the studied parties regarding consolidation</a:t>
            </a:r>
            <a:endParaRPr lang="en-US" sz="1600" dirty="0">
              <a:solidFill>
                <a:srgbClr val="666565"/>
              </a:solidFill>
            </a:endParaRPr>
          </a:p>
        </p:txBody>
      </p:sp>
      <p:cxnSp>
        <p:nvCxnSpPr>
          <p:cNvPr id="45" name="Straight Connector 44"/>
          <p:cNvCxnSpPr/>
          <p:nvPr/>
        </p:nvCxnSpPr>
        <p:spPr>
          <a:xfrm rot="5400000" flipH="1" flipV="1">
            <a:off x="3699096" y="4779360"/>
            <a:ext cx="1750572" cy="1588"/>
          </a:xfrm>
          <a:prstGeom prst="line">
            <a:avLst/>
          </a:prstGeom>
          <a:ln w="190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2370607" y="3833701"/>
            <a:ext cx="4525607" cy="430887"/>
            <a:chOff x="2370607" y="3683189"/>
            <a:chExt cx="4525607" cy="430887"/>
          </a:xfrm>
        </p:grpSpPr>
        <p:sp>
          <p:nvSpPr>
            <p:cNvPr id="42" name="TextBox 41"/>
            <p:cNvSpPr txBox="1"/>
            <p:nvPr/>
          </p:nvSpPr>
          <p:spPr>
            <a:xfrm>
              <a:off x="2827155" y="3683189"/>
              <a:ext cx="1748020" cy="430887"/>
            </a:xfrm>
            <a:prstGeom prst="rect">
              <a:avLst/>
            </a:prstGeom>
            <a:noFill/>
          </p:spPr>
          <p:txBody>
            <a:bodyPr wrap="square" rtlCol="0">
              <a:spAutoFit/>
            </a:bodyPr>
            <a:lstStyle/>
            <a:p>
              <a:pPr algn="r"/>
              <a:r>
                <a:rPr lang="en-US" sz="1100" dirty="0">
                  <a:solidFill>
                    <a:srgbClr val="666565"/>
                  </a:solidFill>
                </a:rPr>
                <a:t>Will not consolidate or </a:t>
              </a:r>
              <a:br>
                <a:rPr lang="en-US" sz="1100" dirty="0">
                  <a:solidFill>
                    <a:srgbClr val="666565"/>
                  </a:solidFill>
                </a:rPr>
              </a:br>
              <a:r>
                <a:rPr lang="en-US" sz="1100" dirty="0">
                  <a:solidFill>
                    <a:srgbClr val="666565"/>
                  </a:solidFill>
                </a:rPr>
                <a:t>Unlikely to consolidate</a:t>
              </a:r>
            </a:p>
          </p:txBody>
        </p:sp>
        <p:sp>
          <p:nvSpPr>
            <p:cNvPr id="43" name="TextBox 42"/>
            <p:cNvSpPr txBox="1"/>
            <p:nvPr/>
          </p:nvSpPr>
          <p:spPr>
            <a:xfrm>
              <a:off x="4575175" y="3683189"/>
              <a:ext cx="2010010" cy="430887"/>
            </a:xfrm>
            <a:prstGeom prst="rect">
              <a:avLst/>
            </a:prstGeom>
            <a:noFill/>
          </p:spPr>
          <p:txBody>
            <a:bodyPr wrap="square" rtlCol="0">
              <a:spAutoFit/>
            </a:bodyPr>
            <a:lstStyle/>
            <a:p>
              <a:r>
                <a:rPr lang="en-US" sz="1100" dirty="0">
                  <a:solidFill>
                    <a:srgbClr val="666565"/>
                  </a:solidFill>
                </a:rPr>
                <a:t>Likely to consolidate or </a:t>
              </a:r>
              <a:br>
                <a:rPr lang="en-US" sz="1100" dirty="0">
                  <a:solidFill>
                    <a:srgbClr val="666565"/>
                  </a:solidFill>
                </a:rPr>
              </a:br>
              <a:r>
                <a:rPr lang="en-US" sz="1100" dirty="0">
                  <a:solidFill>
                    <a:srgbClr val="666565"/>
                  </a:solidFill>
                </a:rPr>
                <a:t>Will definitely consolidate</a:t>
              </a:r>
            </a:p>
          </p:txBody>
        </p:sp>
        <p:cxnSp>
          <p:nvCxnSpPr>
            <p:cNvPr id="47" name="Straight Arrow Connector 46"/>
            <p:cNvCxnSpPr/>
            <p:nvPr/>
          </p:nvCxnSpPr>
          <p:spPr>
            <a:xfrm>
              <a:off x="6227700" y="3884933"/>
              <a:ext cx="668514" cy="1588"/>
            </a:xfrm>
            <a:prstGeom prst="straightConnector1">
              <a:avLst/>
            </a:prstGeom>
            <a:ln w="12700" cap="flat" cmpd="sng" algn="ctr">
              <a:solidFill>
                <a:schemeClr val="accent2"/>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370607" y="3884933"/>
              <a:ext cx="668514" cy="1588"/>
            </a:xfrm>
            <a:prstGeom prst="straightConnector1">
              <a:avLst/>
            </a:prstGeom>
            <a:ln w="12700" cap="flat" cmpd="sng" algn="ctr">
              <a:solidFill>
                <a:schemeClr val="accent2"/>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sp>
        <p:nvSpPr>
          <p:cNvPr id="22" name="Freeform 21"/>
          <p:cNvSpPr/>
          <p:nvPr/>
        </p:nvSpPr>
        <p:spPr>
          <a:xfrm>
            <a:off x="1294502" y="4064000"/>
            <a:ext cx="135423" cy="1574461"/>
          </a:xfrm>
          <a:custGeom>
            <a:avLst/>
            <a:gdLst>
              <a:gd name="connsiteX0" fmla="*/ 0 w 381000"/>
              <a:gd name="connsiteY0" fmla="*/ 0 h 677334"/>
              <a:gd name="connsiteX1" fmla="*/ 381000 w 381000"/>
              <a:gd name="connsiteY1" fmla="*/ 0 h 677334"/>
              <a:gd name="connsiteX2" fmla="*/ 381000 w 381000"/>
              <a:gd name="connsiteY2" fmla="*/ 677334 h 677334"/>
              <a:gd name="connsiteX3" fmla="*/ 0 w 381000"/>
              <a:gd name="connsiteY3" fmla="*/ 677334 h 677334"/>
              <a:gd name="connsiteX4" fmla="*/ 0 w 381000"/>
              <a:gd name="connsiteY4" fmla="*/ 0 h 677334"/>
              <a:gd name="connsiteX0" fmla="*/ 381000 w 472440"/>
              <a:gd name="connsiteY0" fmla="*/ 677334 h 677334"/>
              <a:gd name="connsiteX1" fmla="*/ 0 w 472440"/>
              <a:gd name="connsiteY1" fmla="*/ 677334 h 677334"/>
              <a:gd name="connsiteX2" fmla="*/ 0 w 472440"/>
              <a:gd name="connsiteY2" fmla="*/ 0 h 677334"/>
              <a:gd name="connsiteX3" fmla="*/ 472440 w 472440"/>
              <a:gd name="connsiteY3" fmla="*/ 91440 h 677334"/>
              <a:gd name="connsiteX0" fmla="*/ 381000 w 381000"/>
              <a:gd name="connsiteY0" fmla="*/ 677334 h 677334"/>
              <a:gd name="connsiteX1" fmla="*/ 0 w 381000"/>
              <a:gd name="connsiteY1" fmla="*/ 677334 h 677334"/>
              <a:gd name="connsiteX2" fmla="*/ 0 w 381000"/>
              <a:gd name="connsiteY2" fmla="*/ 0 h 677334"/>
              <a:gd name="connsiteX3" fmla="*/ 367437 w 381000"/>
              <a:gd name="connsiteY3" fmla="*/ 1442 h 677334"/>
              <a:gd name="connsiteX0" fmla="*/ 381000 w 381000"/>
              <a:gd name="connsiteY0" fmla="*/ 677334 h 677334"/>
              <a:gd name="connsiteX1" fmla="*/ 0 w 381000"/>
              <a:gd name="connsiteY1" fmla="*/ 677334 h 677334"/>
              <a:gd name="connsiteX2" fmla="*/ 0 w 381000"/>
              <a:gd name="connsiteY2" fmla="*/ 0 h 677334"/>
              <a:gd name="connsiteX3" fmla="*/ 248268 w 381000"/>
              <a:gd name="connsiteY3" fmla="*/ 1442 h 677334"/>
              <a:gd name="connsiteX0" fmla="*/ 381000 w 381000"/>
              <a:gd name="connsiteY0" fmla="*/ 677334 h 677334"/>
              <a:gd name="connsiteX1" fmla="*/ 0 w 381000"/>
              <a:gd name="connsiteY1" fmla="*/ 677334 h 677334"/>
              <a:gd name="connsiteX2" fmla="*/ 0 w 381000"/>
              <a:gd name="connsiteY2" fmla="*/ 0 h 677334"/>
              <a:gd name="connsiteX3" fmla="*/ 368271 w 381000"/>
              <a:gd name="connsiteY3" fmla="*/ 1442 h 677334"/>
              <a:gd name="connsiteX0" fmla="*/ 381000 w 381000"/>
              <a:gd name="connsiteY0" fmla="*/ 730000 h 730000"/>
              <a:gd name="connsiteX1" fmla="*/ 0 w 381000"/>
              <a:gd name="connsiteY1" fmla="*/ 730000 h 730000"/>
              <a:gd name="connsiteX2" fmla="*/ 0 w 381000"/>
              <a:gd name="connsiteY2" fmla="*/ 52666 h 730000"/>
              <a:gd name="connsiteX3" fmla="*/ 202518 w 381000"/>
              <a:gd name="connsiteY3" fmla="*/ 0 h 730000"/>
              <a:gd name="connsiteX0" fmla="*/ 381000 w 534020"/>
              <a:gd name="connsiteY0" fmla="*/ 677334 h 677334"/>
              <a:gd name="connsiteX1" fmla="*/ 0 w 534020"/>
              <a:gd name="connsiteY1" fmla="*/ 677334 h 677334"/>
              <a:gd name="connsiteX2" fmla="*/ 0 w 534020"/>
              <a:gd name="connsiteY2" fmla="*/ 0 h 677334"/>
              <a:gd name="connsiteX3" fmla="*/ 534020 w 534020"/>
              <a:gd name="connsiteY3" fmla="*/ 154 h 677334"/>
              <a:gd name="connsiteX0" fmla="*/ 381000 w 534020"/>
              <a:gd name="connsiteY0" fmla="*/ 630956 h 677334"/>
              <a:gd name="connsiteX1" fmla="*/ 0 w 534020"/>
              <a:gd name="connsiteY1" fmla="*/ 677334 h 677334"/>
              <a:gd name="connsiteX2" fmla="*/ 0 w 534020"/>
              <a:gd name="connsiteY2" fmla="*/ 0 h 677334"/>
              <a:gd name="connsiteX3" fmla="*/ 534020 w 534020"/>
              <a:gd name="connsiteY3" fmla="*/ 154 h 677334"/>
              <a:gd name="connsiteX0" fmla="*/ 381000 w 534020"/>
              <a:gd name="connsiteY0" fmla="*/ 677335 h 677335"/>
              <a:gd name="connsiteX1" fmla="*/ 0 w 534020"/>
              <a:gd name="connsiteY1" fmla="*/ 677334 h 677335"/>
              <a:gd name="connsiteX2" fmla="*/ 0 w 534020"/>
              <a:gd name="connsiteY2" fmla="*/ 0 h 677335"/>
              <a:gd name="connsiteX3" fmla="*/ 534020 w 534020"/>
              <a:gd name="connsiteY3" fmla="*/ 154 h 677335"/>
              <a:gd name="connsiteX0" fmla="*/ 381000 w 534020"/>
              <a:gd name="connsiteY0" fmla="*/ 677335 h 677335"/>
              <a:gd name="connsiteX1" fmla="*/ 0 w 534020"/>
              <a:gd name="connsiteY1" fmla="*/ 677334 h 677335"/>
              <a:gd name="connsiteX2" fmla="*/ 0 w 534020"/>
              <a:gd name="connsiteY2" fmla="*/ 0 h 677335"/>
              <a:gd name="connsiteX3" fmla="*/ 534020 w 534020"/>
              <a:gd name="connsiteY3" fmla="*/ 154 h 677335"/>
              <a:gd name="connsiteX0" fmla="*/ 689524 w 689524"/>
              <a:gd name="connsiteY0" fmla="*/ 641263 h 677334"/>
              <a:gd name="connsiteX1" fmla="*/ 0 w 689524"/>
              <a:gd name="connsiteY1" fmla="*/ 677334 h 677334"/>
              <a:gd name="connsiteX2" fmla="*/ 0 w 689524"/>
              <a:gd name="connsiteY2" fmla="*/ 0 h 677334"/>
              <a:gd name="connsiteX3" fmla="*/ 534020 w 689524"/>
              <a:gd name="connsiteY3" fmla="*/ 154 h 677334"/>
              <a:gd name="connsiteX0" fmla="*/ 689524 w 689524"/>
              <a:gd name="connsiteY0" fmla="*/ 678624 h 678624"/>
              <a:gd name="connsiteX1" fmla="*/ 0 w 689524"/>
              <a:gd name="connsiteY1" fmla="*/ 677334 h 678624"/>
              <a:gd name="connsiteX2" fmla="*/ 0 w 689524"/>
              <a:gd name="connsiteY2" fmla="*/ 0 h 678624"/>
              <a:gd name="connsiteX3" fmla="*/ 534020 w 689524"/>
              <a:gd name="connsiteY3" fmla="*/ 154 h 678624"/>
              <a:gd name="connsiteX0" fmla="*/ 539167 w 539167"/>
              <a:gd name="connsiteY0" fmla="*/ 678624 h 678624"/>
              <a:gd name="connsiteX1" fmla="*/ 0 w 539167"/>
              <a:gd name="connsiteY1" fmla="*/ 677334 h 678624"/>
              <a:gd name="connsiteX2" fmla="*/ 0 w 539167"/>
              <a:gd name="connsiteY2" fmla="*/ 0 h 678624"/>
              <a:gd name="connsiteX3" fmla="*/ 534020 w 539167"/>
              <a:gd name="connsiteY3" fmla="*/ 154 h 678624"/>
              <a:gd name="connsiteX0" fmla="*/ 539167 w 539167"/>
              <a:gd name="connsiteY0" fmla="*/ 678624 h 678624"/>
              <a:gd name="connsiteX1" fmla="*/ 0 w 539167"/>
              <a:gd name="connsiteY1" fmla="*/ 677334 h 678624"/>
              <a:gd name="connsiteX2" fmla="*/ 0 w 539167"/>
              <a:gd name="connsiteY2" fmla="*/ 0 h 678624"/>
              <a:gd name="connsiteX3" fmla="*/ 534020 w 539167"/>
              <a:gd name="connsiteY3" fmla="*/ 154 h 678624"/>
              <a:gd name="connsiteX0" fmla="*/ 1183194 w 1183194"/>
              <a:gd name="connsiteY0" fmla="*/ 718874 h 718874"/>
              <a:gd name="connsiteX1" fmla="*/ 0 w 1183194"/>
              <a:gd name="connsiteY1" fmla="*/ 677334 h 718874"/>
              <a:gd name="connsiteX2" fmla="*/ 0 w 1183194"/>
              <a:gd name="connsiteY2" fmla="*/ 0 h 718874"/>
              <a:gd name="connsiteX3" fmla="*/ 534020 w 1183194"/>
              <a:gd name="connsiteY3" fmla="*/ 154 h 71887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 name="connsiteX0" fmla="*/ 531650 w 534021"/>
              <a:gd name="connsiteY0" fmla="*/ 677133 h 677334"/>
              <a:gd name="connsiteX1" fmla="*/ 0 w 534021"/>
              <a:gd name="connsiteY1" fmla="*/ 677334 h 677334"/>
              <a:gd name="connsiteX2" fmla="*/ 0 w 534021"/>
              <a:gd name="connsiteY2" fmla="*/ 0 h 677334"/>
              <a:gd name="connsiteX3" fmla="*/ 534020 w 534021"/>
              <a:gd name="connsiteY3" fmla="*/ 154 h 677334"/>
            </a:gdLst>
            <a:ahLst/>
            <a:cxnLst>
              <a:cxn ang="0">
                <a:pos x="connsiteX0" y="connsiteY0"/>
              </a:cxn>
              <a:cxn ang="0">
                <a:pos x="connsiteX1" y="connsiteY1"/>
              </a:cxn>
              <a:cxn ang="0">
                <a:pos x="connsiteX2" y="connsiteY2"/>
              </a:cxn>
              <a:cxn ang="0">
                <a:pos x="connsiteX3" y="connsiteY3"/>
              </a:cxn>
            </a:cxnLst>
            <a:rect l="l" t="t" r="r" b="b"/>
            <a:pathLst>
              <a:path w="534021" h="677334">
                <a:moveTo>
                  <a:pt x="531650" y="677133"/>
                </a:moveTo>
                <a:cubicBezTo>
                  <a:pt x="529850" y="677200"/>
                  <a:pt x="177217" y="677267"/>
                  <a:pt x="0" y="677334"/>
                </a:cubicBezTo>
                <a:lnTo>
                  <a:pt x="0" y="0"/>
                </a:lnTo>
                <a:lnTo>
                  <a:pt x="534020" y="154"/>
                </a:lnTo>
              </a:path>
            </a:pathLst>
          </a:custGeom>
          <a:noFill/>
          <a:ln w="12700" cap="flat" cmpd="sng" algn="ctr">
            <a:solidFill>
              <a:schemeClr val="accent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23" name="Group 22"/>
          <p:cNvGrpSpPr/>
          <p:nvPr/>
        </p:nvGrpSpPr>
        <p:grpSpPr>
          <a:xfrm>
            <a:off x="761999" y="3051394"/>
            <a:ext cx="2267184" cy="1748788"/>
            <a:chOff x="266700" y="3004359"/>
            <a:chExt cx="626181" cy="1748788"/>
          </a:xfrm>
        </p:grpSpPr>
        <p:cxnSp>
          <p:nvCxnSpPr>
            <p:cNvPr id="24" name="Straight Connector 23"/>
            <p:cNvCxnSpPr/>
            <p:nvPr/>
          </p:nvCxnSpPr>
          <p:spPr>
            <a:xfrm rot="10800000">
              <a:off x="266702" y="4751559"/>
              <a:ext cx="145501" cy="1588"/>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V="1">
              <a:off x="-527489" y="3957369"/>
              <a:ext cx="1588380" cy="1"/>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266703" y="3161591"/>
              <a:ext cx="626178" cy="1588"/>
            </a:xfrm>
            <a:prstGeom prst="line">
              <a:avLst/>
            </a:prstGeom>
            <a:ln w="12700" cap="sq" cmpd="sng" algn="ctr">
              <a:solidFill>
                <a:srgbClr val="2A76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813472" y="3083767"/>
              <a:ext cx="158816" cy="0"/>
            </a:xfrm>
            <a:prstGeom prst="line">
              <a:avLst/>
            </a:prstGeom>
            <a:ln w="12700" cap="sq" cmpd="sng" algn="ctr">
              <a:solidFill>
                <a:srgbClr val="2A76AA"/>
              </a:solidFill>
              <a:prstDash val="dash"/>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54" name="Rectangle 53"/>
          <p:cNvSpPr/>
          <p:nvPr/>
        </p:nvSpPr>
        <p:spPr>
          <a:xfrm>
            <a:off x="3599679" y="5620759"/>
            <a:ext cx="1956855" cy="261610"/>
          </a:xfrm>
          <a:prstGeom prst="rect">
            <a:avLst/>
          </a:prstGeom>
        </p:spPr>
        <p:txBody>
          <a:bodyPr wrap="none">
            <a:spAutoFit/>
          </a:bodyPr>
          <a:lstStyle/>
          <a:p>
            <a:pPr algn="ctr"/>
            <a:r>
              <a:rPr lang="en-US" sz="1100" dirty="0">
                <a:solidFill>
                  <a:srgbClr val="666565"/>
                </a:solidFill>
              </a:rPr>
              <a:t> Percentage of Oncologists</a:t>
            </a:r>
            <a:r>
              <a:rPr lang="en-US" sz="1100" baseline="30000" dirty="0">
                <a:solidFill>
                  <a:srgbClr val="666565"/>
                </a:solidFill>
              </a:rPr>
              <a:t>†</a:t>
            </a:r>
          </a:p>
        </p:txBody>
      </p:sp>
      <p:sp>
        <p:nvSpPr>
          <p:cNvPr id="28" name="Rectangle 27"/>
          <p:cNvSpPr/>
          <p:nvPr/>
        </p:nvSpPr>
        <p:spPr>
          <a:xfrm>
            <a:off x="3335866" y="3048056"/>
            <a:ext cx="2285404" cy="261610"/>
          </a:xfrm>
          <a:prstGeom prst="rect">
            <a:avLst/>
          </a:prstGeom>
        </p:spPr>
        <p:txBody>
          <a:bodyPr wrap="square">
            <a:spAutoFit/>
          </a:bodyPr>
          <a:lstStyle/>
          <a:p>
            <a:pPr algn="ctr"/>
            <a:r>
              <a:rPr lang="en-US" sz="1100" dirty="0">
                <a:solidFill>
                  <a:srgbClr val="666565"/>
                </a:solidFill>
              </a:rPr>
              <a:t>Percentage of Oncologists*</a:t>
            </a:r>
          </a:p>
        </p:txBody>
      </p:sp>
    </p:spTree>
    <p:extLst>
      <p:ext uri="{BB962C8B-B14F-4D97-AF65-F5344CB8AC3E}">
        <p14:creationId xmlns:p14="http://schemas.microsoft.com/office/powerpoint/2010/main" val="34869164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 Practice Organization</a:t>
            </a:r>
            <a:endParaRPr lang="en-US" dirty="0"/>
          </a:p>
        </p:txBody>
      </p:sp>
      <p:sp>
        <p:nvSpPr>
          <p:cNvPr id="4" name="Text Placeholder 3"/>
          <p:cNvSpPr>
            <a:spLocks noGrp="1"/>
          </p:cNvSpPr>
          <p:nvPr>
            <p:ph type="body" sz="quarter" idx="10"/>
          </p:nvPr>
        </p:nvSpPr>
        <p:spPr>
          <a:xfrm>
            <a:off x="119463" y="1673990"/>
            <a:ext cx="8686800" cy="2174954"/>
          </a:xfrm>
        </p:spPr>
        <p:txBody>
          <a:bodyPr/>
          <a:lstStyle/>
          <a:p>
            <a:pPr lvl="1">
              <a:spcBef>
                <a:spcPts val="0"/>
              </a:spcBef>
              <a:spcAft>
                <a:spcPts val="800"/>
              </a:spcAft>
              <a:buClr>
                <a:schemeClr val="accent1">
                  <a:lumMod val="75000"/>
                </a:schemeClr>
              </a:buClr>
              <a:buFont typeface="Arial"/>
              <a:buChar char="•"/>
            </a:pPr>
            <a:r>
              <a:rPr lang="en-US" sz="1600" dirty="0" smtClean="0"/>
              <a:t>Over the next 12 months, payers anticipated a decrease in the percentage of oncologists within their network who would practice in non-ACO/non-PCMH community settings</a:t>
            </a:r>
          </a:p>
          <a:p>
            <a:pPr lvl="1">
              <a:spcBef>
                <a:spcPts val="0"/>
              </a:spcBef>
              <a:spcAft>
                <a:spcPts val="800"/>
              </a:spcAft>
              <a:buClr>
                <a:schemeClr val="accent1">
                  <a:lumMod val="75000"/>
                </a:schemeClr>
              </a:buClr>
              <a:buFont typeface="Arial"/>
              <a:buChar char="•"/>
            </a:pPr>
            <a:r>
              <a:rPr lang="en-US" sz="1600" dirty="0"/>
              <a:t>Sixty-nine percent of payers felt that they had an interest in keeping community practices viable in order to maintain competition; payers generally believed this interest could impact their negotiating position</a:t>
            </a:r>
          </a:p>
          <a:p>
            <a:pPr lvl="1">
              <a:spcBef>
                <a:spcPts val="0"/>
              </a:spcBef>
              <a:spcAft>
                <a:spcPts val="800"/>
              </a:spcAft>
              <a:buClr>
                <a:schemeClr val="accent1">
                  <a:lumMod val="75000"/>
                </a:schemeClr>
              </a:buClr>
              <a:buFont typeface="Arial"/>
              <a:buChar char="•"/>
            </a:pPr>
            <a:r>
              <a:rPr lang="en-US" sz="1600" dirty="0"/>
              <a:t>Oncologists were split on whether they believed payers had an interest in keeping community practices viable, as well as what impact this interest could have on payers’ negotiating </a:t>
            </a:r>
            <a:r>
              <a:rPr lang="en-US" sz="1600" dirty="0" smtClean="0"/>
              <a:t>position </a:t>
            </a:r>
          </a:p>
        </p:txBody>
      </p:sp>
    </p:spTree>
    <p:extLst>
      <p:ext uri="{BB962C8B-B14F-4D97-AF65-F5344CB8AC3E}">
        <p14:creationId xmlns:p14="http://schemas.microsoft.com/office/powerpoint/2010/main" val="1216592066"/>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Payer Control Tools</a:t>
            </a:r>
            <a:endParaRPr lang="en-US" dirty="0"/>
          </a:p>
        </p:txBody>
      </p:sp>
      <p:sp>
        <p:nvSpPr>
          <p:cNvPr id="10" name="Subtitle 9"/>
          <p:cNvSpPr>
            <a:spLocks noGrp="1"/>
          </p:cNvSpPr>
          <p:nvPr>
            <p:ph type="subTitle" idx="1"/>
          </p:nvPr>
        </p:nvSpPr>
        <p:spPr/>
        <p:txBody>
          <a:bodyPr/>
          <a:lstStyle/>
          <a:p>
            <a:r>
              <a:rPr lang="en-US" dirty="0" smtClean="0">
                <a:sym typeface="Wingdings" pitchFamily="2" charset="2"/>
              </a:rPr>
              <a:t>Prior authorization remains the most common utilization management tool implemented by payers. Clinical pathway utilization continues to increase, and although oncologists are generally less supportive of the tool, participants view outcomes as increasingly positive.</a:t>
            </a:r>
          </a:p>
          <a:p>
            <a:endParaRPr lang="en-US" dirty="0"/>
          </a:p>
        </p:txBody>
      </p:sp>
    </p:spTree>
    <p:extLst>
      <p:ext uri="{BB962C8B-B14F-4D97-AF65-F5344CB8AC3E}">
        <p14:creationId xmlns:p14="http://schemas.microsoft.com/office/powerpoint/2010/main" val="12698488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Authorization Frequency</a:t>
            </a:r>
            <a:endParaRPr lang="en-US" dirty="0"/>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r>
              <a:rPr lang="en-US" sz="1600" dirty="0">
                <a:solidFill>
                  <a:srgbClr val="000000"/>
                </a:solidFill>
                <a:cs typeface="Arial"/>
              </a:rPr>
              <a:t>How frequently do commercial payers require prior authorization for oncology therapies?</a:t>
            </a:r>
          </a:p>
        </p:txBody>
      </p:sp>
      <p:sp>
        <p:nvSpPr>
          <p:cNvPr id="34" name="TextBox 33"/>
          <p:cNvSpPr txBox="1"/>
          <p:nvPr/>
        </p:nvSpPr>
        <p:spPr>
          <a:xfrm>
            <a:off x="430784" y="5307196"/>
            <a:ext cx="3217863" cy="415498"/>
          </a:xfrm>
          <a:prstGeom prst="rect">
            <a:avLst/>
          </a:prstGeom>
          <a:noFill/>
        </p:spPr>
        <p:txBody>
          <a:bodyPr wrap="square" lIns="0" tIns="0" rtlCol="0" anchor="b">
            <a:spAutoFit/>
          </a:bodyPr>
          <a:lstStyle/>
          <a:p>
            <a:r>
              <a:rPr lang="en-US" sz="800" dirty="0">
                <a:solidFill>
                  <a:srgbClr val="666565"/>
                </a:solidFill>
                <a:cs typeface="Arial"/>
              </a:rPr>
              <a:t>*Significant difference between stakeholders.</a:t>
            </a:r>
          </a:p>
          <a:p>
            <a:pPr indent="-28575"/>
            <a:r>
              <a:rPr lang="en-US" sz="800" baseline="30000" dirty="0">
                <a:solidFill>
                  <a:srgbClr val="666565"/>
                </a:solidFill>
              </a:rPr>
              <a:t>†</a:t>
            </a:r>
            <a:r>
              <a:rPr lang="en-US" sz="800" dirty="0">
                <a:solidFill>
                  <a:srgbClr val="666565"/>
                </a:solidFill>
              </a:rPr>
              <a:t>Significant decrease from previous edition.</a:t>
            </a:r>
          </a:p>
          <a:p>
            <a:pPr indent="-28575"/>
            <a:r>
              <a:rPr lang="en-US" sz="800" baseline="30000" dirty="0">
                <a:solidFill>
                  <a:srgbClr val="666565"/>
                </a:solidFill>
              </a:rPr>
              <a:t>‡</a:t>
            </a:r>
            <a:r>
              <a:rPr lang="en-US" sz="800" dirty="0">
                <a:solidFill>
                  <a:srgbClr val="666565"/>
                </a:solidFill>
              </a:rPr>
              <a:t>Significant increase from previous edition.</a:t>
            </a:r>
            <a:endParaRPr lang="en-US" sz="800" dirty="0">
              <a:solidFill>
                <a:srgbClr val="666565"/>
              </a:solidFill>
              <a:cs typeface="Arial"/>
            </a:endParaRPr>
          </a:p>
        </p:txBody>
      </p:sp>
      <p:grpSp>
        <p:nvGrpSpPr>
          <p:cNvPr id="4" name="Group 3"/>
          <p:cNvGrpSpPr/>
          <p:nvPr/>
        </p:nvGrpSpPr>
        <p:grpSpPr>
          <a:xfrm>
            <a:off x="5589374" y="1700385"/>
            <a:ext cx="2841743" cy="3657600"/>
            <a:chOff x="2514600" y="2002499"/>
            <a:chExt cx="3134762" cy="4005241"/>
          </a:xfrm>
        </p:grpSpPr>
        <p:graphicFrame>
          <p:nvGraphicFramePr>
            <p:cNvPr id="79" name="Chart 78"/>
            <p:cNvGraphicFramePr/>
            <p:nvPr>
              <p:extLst/>
            </p:nvPr>
          </p:nvGraphicFramePr>
          <p:xfrm>
            <a:off x="2514600" y="2002499"/>
            <a:ext cx="3134762" cy="4005241"/>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 Box 6"/>
            <p:cNvSpPr txBox="1">
              <a:spLocks noChangeArrowheads="1"/>
            </p:cNvSpPr>
            <p:nvPr/>
          </p:nvSpPr>
          <p:spPr bwMode="auto">
            <a:xfrm>
              <a:off x="2571750" y="5728988"/>
              <a:ext cx="3050452" cy="246221"/>
            </a:xfrm>
            <a:prstGeom prst="rect">
              <a:avLst/>
            </a:prstGeom>
            <a:noFill/>
            <a:ln w="9525">
              <a:noFill/>
              <a:miter lim="800000"/>
              <a:headEnd/>
              <a:tailEnd/>
            </a:ln>
          </p:spPr>
          <p:txBody>
            <a:bodyPr wrap="square">
              <a:spAutoFit/>
            </a:bodyPr>
            <a:lstStyle/>
            <a:p>
              <a:pPr algn="ctr">
                <a:spcBef>
                  <a:spcPct val="50000"/>
                </a:spcBef>
              </a:pPr>
              <a:r>
                <a:rPr lang="en-US" sz="1000" dirty="0">
                  <a:solidFill>
                    <a:srgbClr val="666565"/>
                  </a:solidFill>
                  <a:cs typeface="Arial"/>
                </a:rPr>
                <a:t>Percentage of Oncologists</a:t>
              </a:r>
            </a:p>
          </p:txBody>
        </p:sp>
      </p:grpSp>
      <p:graphicFrame>
        <p:nvGraphicFramePr>
          <p:cNvPr id="82" name="Table 81"/>
          <p:cNvGraphicFramePr>
            <a:graphicFrameLocks noGrp="1"/>
          </p:cNvGraphicFramePr>
          <p:nvPr>
            <p:extLst/>
          </p:nvPr>
        </p:nvGraphicFramePr>
        <p:xfrm>
          <a:off x="76200" y="1748901"/>
          <a:ext cx="2438400" cy="3365938"/>
        </p:xfrm>
        <a:graphic>
          <a:graphicData uri="http://schemas.openxmlformats.org/drawingml/2006/table">
            <a:tbl>
              <a:tblPr/>
              <a:tblGrid>
                <a:gridCol w="2438400"/>
              </a:tblGrid>
              <a:tr h="543958">
                <a:tc>
                  <a:txBody>
                    <a:bodyPr/>
                    <a:lstStyle/>
                    <a:p>
                      <a:pPr algn="r" fontAlgn="b"/>
                      <a:r>
                        <a:rPr lang="en-US" sz="1000" b="0" i="0" u="none" strike="noStrike" dirty="0">
                          <a:solidFill>
                            <a:srgbClr val="666565"/>
                          </a:solidFill>
                          <a:latin typeface="Arial"/>
                          <a:cs typeface="Arial"/>
                        </a:rPr>
                        <a:t>10% or fewer treatment requests</a:t>
                      </a:r>
                    </a:p>
                  </a:txBody>
                  <a:tcPr marL="9525" marR="9525" marT="9525" marB="0" anchor="ctr">
                    <a:lnL>
                      <a:noFill/>
                    </a:lnL>
                    <a:lnR>
                      <a:noFill/>
                    </a:lnR>
                    <a:lnT>
                      <a:noFill/>
                    </a:lnT>
                    <a:lnB>
                      <a:noFill/>
                    </a:lnB>
                  </a:tcPr>
                </a:tc>
              </a:tr>
              <a:tr h="470330">
                <a:tc>
                  <a:txBody>
                    <a:bodyPr/>
                    <a:lstStyle/>
                    <a:p>
                      <a:pPr algn="r" fontAlgn="b"/>
                      <a:r>
                        <a:rPr lang="en-US" sz="1000" b="0" i="0" u="none" strike="noStrike" dirty="0">
                          <a:solidFill>
                            <a:srgbClr val="666565"/>
                          </a:solidFill>
                          <a:latin typeface="Arial"/>
                          <a:cs typeface="Arial"/>
                        </a:rPr>
                        <a:t>11</a:t>
                      </a:r>
                      <a:r>
                        <a:rPr lang="en-US" sz="1000" b="0" i="0" u="none" strike="noStrike" dirty="0" smtClean="0">
                          <a:solidFill>
                            <a:srgbClr val="666565"/>
                          </a:solidFill>
                          <a:latin typeface="Arial"/>
                          <a:cs typeface="Arial"/>
                        </a:rPr>
                        <a:t>%-30</a:t>
                      </a:r>
                      <a:r>
                        <a:rPr lang="en-US" sz="1000" b="0" i="0" u="none" strike="noStrike" dirty="0">
                          <a:solidFill>
                            <a:srgbClr val="666565"/>
                          </a:solidFill>
                          <a:latin typeface="Arial"/>
                          <a:cs typeface="Arial"/>
                        </a:rPr>
                        <a:t>% of treatment requests</a:t>
                      </a:r>
                    </a:p>
                  </a:txBody>
                  <a:tcPr marL="9525" marR="9525" marT="9525" marB="0" anchor="ctr">
                    <a:lnL>
                      <a:noFill/>
                    </a:lnL>
                    <a:lnR>
                      <a:noFill/>
                    </a:lnR>
                    <a:lnT>
                      <a:noFill/>
                    </a:lnT>
                    <a:lnB>
                      <a:noFill/>
                    </a:lnB>
                  </a:tcPr>
                </a:tc>
              </a:tr>
              <a:tr h="470330">
                <a:tc>
                  <a:txBody>
                    <a:bodyPr/>
                    <a:lstStyle/>
                    <a:p>
                      <a:pPr algn="r" fontAlgn="b"/>
                      <a:r>
                        <a:rPr lang="en-US" sz="1000" b="0" i="0" u="none" strike="noStrike" dirty="0" smtClean="0">
                          <a:solidFill>
                            <a:srgbClr val="666565"/>
                          </a:solidFill>
                          <a:latin typeface="Arial"/>
                          <a:cs typeface="Arial"/>
                        </a:rPr>
                        <a:t>31%-50</a:t>
                      </a:r>
                      <a:r>
                        <a:rPr lang="en-US" sz="1000" b="0" i="0" u="none" strike="noStrike" dirty="0">
                          <a:solidFill>
                            <a:srgbClr val="666565"/>
                          </a:solidFill>
                          <a:latin typeface="Arial"/>
                          <a:cs typeface="Arial"/>
                        </a:rPr>
                        <a:t>% of treatment requests</a:t>
                      </a:r>
                    </a:p>
                  </a:txBody>
                  <a:tcPr marL="9525" marR="9525" marT="9525" marB="0" anchor="ctr">
                    <a:lnL>
                      <a:noFill/>
                    </a:lnL>
                    <a:lnR>
                      <a:noFill/>
                    </a:lnR>
                    <a:lnT>
                      <a:noFill/>
                    </a:lnT>
                    <a:lnB>
                      <a:noFill/>
                    </a:lnB>
                  </a:tcPr>
                </a:tc>
              </a:tr>
              <a:tr h="482088">
                <a:tc>
                  <a:txBody>
                    <a:bodyPr/>
                    <a:lstStyle/>
                    <a:p>
                      <a:pPr algn="r" fontAlgn="b"/>
                      <a:r>
                        <a:rPr lang="en-US" sz="1000" b="0" i="0" u="none" strike="noStrike" dirty="0">
                          <a:solidFill>
                            <a:srgbClr val="666565"/>
                          </a:solidFill>
                          <a:latin typeface="Arial"/>
                          <a:cs typeface="Arial"/>
                        </a:rPr>
                        <a:t>51</a:t>
                      </a:r>
                      <a:r>
                        <a:rPr lang="en-US" sz="1000" b="0" i="0" u="none" strike="noStrike" dirty="0" smtClean="0">
                          <a:solidFill>
                            <a:srgbClr val="666565"/>
                          </a:solidFill>
                          <a:latin typeface="Arial"/>
                          <a:cs typeface="Arial"/>
                        </a:rPr>
                        <a:t>%-70</a:t>
                      </a:r>
                      <a:r>
                        <a:rPr lang="en-US" sz="1000" b="0" i="0" u="none" strike="noStrike" dirty="0">
                          <a:solidFill>
                            <a:srgbClr val="666565"/>
                          </a:solidFill>
                          <a:latin typeface="Arial"/>
                          <a:cs typeface="Arial"/>
                        </a:rPr>
                        <a:t>% of treatment requests</a:t>
                      </a:r>
                    </a:p>
                  </a:txBody>
                  <a:tcPr marL="9525" marR="9525" marT="9525" marB="0" anchor="ctr">
                    <a:lnL>
                      <a:noFill/>
                    </a:lnL>
                    <a:lnR>
                      <a:noFill/>
                    </a:lnR>
                    <a:lnT>
                      <a:noFill/>
                    </a:lnT>
                    <a:lnB>
                      <a:noFill/>
                    </a:lnB>
                  </a:tcPr>
                </a:tc>
              </a:tr>
              <a:tr h="470330">
                <a:tc>
                  <a:txBody>
                    <a:bodyPr/>
                    <a:lstStyle/>
                    <a:p>
                      <a:pPr algn="r" fontAlgn="b"/>
                      <a:r>
                        <a:rPr lang="en-US" sz="1000" b="0" i="0" u="none" strike="noStrike" dirty="0">
                          <a:solidFill>
                            <a:srgbClr val="666565"/>
                          </a:solidFill>
                          <a:latin typeface="Arial"/>
                          <a:cs typeface="Arial"/>
                        </a:rPr>
                        <a:t> 71</a:t>
                      </a:r>
                      <a:r>
                        <a:rPr lang="en-US" sz="1000" b="0" i="0" u="none" strike="noStrike" dirty="0" smtClean="0">
                          <a:solidFill>
                            <a:srgbClr val="666565"/>
                          </a:solidFill>
                          <a:latin typeface="Arial"/>
                          <a:cs typeface="Arial"/>
                        </a:rPr>
                        <a:t>%-90</a:t>
                      </a:r>
                      <a:r>
                        <a:rPr lang="en-US" sz="1000" b="0" i="0" u="none" strike="noStrike" dirty="0">
                          <a:solidFill>
                            <a:srgbClr val="666565"/>
                          </a:solidFill>
                          <a:latin typeface="Arial"/>
                          <a:cs typeface="Arial"/>
                        </a:rPr>
                        <a:t>% of treatment requests</a:t>
                      </a:r>
                    </a:p>
                  </a:txBody>
                  <a:tcPr marL="9525" marR="9525" marT="9525" marB="0" anchor="ctr">
                    <a:lnL>
                      <a:noFill/>
                    </a:lnL>
                    <a:lnR>
                      <a:noFill/>
                    </a:lnR>
                    <a:lnT>
                      <a:noFill/>
                    </a:lnT>
                    <a:lnB>
                      <a:noFill/>
                    </a:lnB>
                  </a:tcPr>
                </a:tc>
              </a:tr>
              <a:tr h="446814">
                <a:tc>
                  <a:txBody>
                    <a:bodyPr/>
                    <a:lstStyle/>
                    <a:p>
                      <a:pPr algn="r" fontAlgn="b"/>
                      <a:r>
                        <a:rPr lang="en-US" sz="1000" b="0" i="0" u="none" strike="noStrike" dirty="0">
                          <a:solidFill>
                            <a:srgbClr val="666565"/>
                          </a:solidFill>
                          <a:latin typeface="Arial"/>
                          <a:cs typeface="Arial"/>
                        </a:rPr>
                        <a:t>More than 90% of treatment requests</a:t>
                      </a:r>
                    </a:p>
                  </a:txBody>
                  <a:tcPr marL="9525" marR="9525" marT="9525" marB="0" anchor="ctr">
                    <a:lnL>
                      <a:noFill/>
                    </a:lnL>
                    <a:lnR>
                      <a:noFill/>
                    </a:lnR>
                    <a:lnT>
                      <a:noFill/>
                    </a:lnT>
                    <a:lnB>
                      <a:noFill/>
                    </a:lnB>
                  </a:tcPr>
                </a:tc>
              </a:tr>
              <a:tr h="482088">
                <a:tc>
                  <a:txBody>
                    <a:bodyPr/>
                    <a:lstStyle/>
                    <a:p>
                      <a:pPr algn="r" fontAlgn="b"/>
                      <a:r>
                        <a:rPr lang="en-US" sz="1000" b="0" i="0" u="none" strike="noStrike" dirty="0">
                          <a:solidFill>
                            <a:srgbClr val="666565"/>
                          </a:solidFill>
                          <a:latin typeface="Arial"/>
                          <a:cs typeface="Arial"/>
                        </a:rPr>
                        <a:t>Unsure</a:t>
                      </a:r>
                    </a:p>
                  </a:txBody>
                  <a:tcPr marL="9525" marR="9525" marT="9525" marB="0" anchor="ctr">
                    <a:lnL>
                      <a:noFill/>
                    </a:lnL>
                    <a:lnR>
                      <a:noFill/>
                    </a:lnR>
                    <a:lnT>
                      <a:noFill/>
                    </a:lnT>
                    <a:lnB>
                      <a:noFill/>
                    </a:lnB>
                  </a:tcPr>
                </a:tc>
              </a:tr>
            </a:tbl>
          </a:graphicData>
        </a:graphic>
      </p:graphicFrame>
      <p:grpSp>
        <p:nvGrpSpPr>
          <p:cNvPr id="3" name="Group 2"/>
          <p:cNvGrpSpPr/>
          <p:nvPr/>
        </p:nvGrpSpPr>
        <p:grpSpPr>
          <a:xfrm>
            <a:off x="2513679" y="1700386"/>
            <a:ext cx="2907165" cy="3657600"/>
            <a:chOff x="5715000" y="2002499"/>
            <a:chExt cx="3149600" cy="4005241"/>
          </a:xfrm>
        </p:grpSpPr>
        <p:graphicFrame>
          <p:nvGraphicFramePr>
            <p:cNvPr id="83" name="Chart 82"/>
            <p:cNvGraphicFramePr/>
            <p:nvPr>
              <p:extLst/>
            </p:nvPr>
          </p:nvGraphicFramePr>
          <p:xfrm>
            <a:off x="5715000" y="2002499"/>
            <a:ext cx="3149600" cy="4005241"/>
          </p:xfrm>
          <a:graphic>
            <a:graphicData uri="http://schemas.openxmlformats.org/drawingml/2006/chart">
              <c:chart xmlns:c="http://schemas.openxmlformats.org/drawingml/2006/chart" xmlns:r="http://schemas.openxmlformats.org/officeDocument/2006/relationships" r:id="rId4"/>
            </a:graphicData>
          </a:graphic>
        </p:graphicFrame>
        <p:sp>
          <p:nvSpPr>
            <p:cNvPr id="84" name="Text Box 6"/>
            <p:cNvSpPr txBox="1">
              <a:spLocks noChangeArrowheads="1"/>
            </p:cNvSpPr>
            <p:nvPr/>
          </p:nvSpPr>
          <p:spPr bwMode="auto">
            <a:xfrm>
              <a:off x="5756244" y="5728988"/>
              <a:ext cx="2998458" cy="246221"/>
            </a:xfrm>
            <a:prstGeom prst="rect">
              <a:avLst/>
            </a:prstGeom>
            <a:noFill/>
            <a:ln w="9525">
              <a:noFill/>
              <a:miter lim="800000"/>
              <a:headEnd/>
              <a:tailEnd/>
            </a:ln>
          </p:spPr>
          <p:txBody>
            <a:bodyPr wrap="square">
              <a:spAutoFit/>
            </a:bodyPr>
            <a:lstStyle/>
            <a:p>
              <a:pPr algn="ctr">
                <a:spcBef>
                  <a:spcPct val="50000"/>
                </a:spcBef>
              </a:pPr>
              <a:r>
                <a:rPr lang="en-US" sz="1000" dirty="0">
                  <a:solidFill>
                    <a:srgbClr val="666565"/>
                  </a:solidFill>
                  <a:cs typeface="Arial"/>
                </a:rPr>
                <a:t>Percentage of Practice Managers</a:t>
              </a:r>
            </a:p>
          </p:txBody>
        </p:sp>
      </p:grpSp>
      <p:grpSp>
        <p:nvGrpSpPr>
          <p:cNvPr id="10" name="Group 9"/>
          <p:cNvGrpSpPr/>
          <p:nvPr/>
        </p:nvGrpSpPr>
        <p:grpSpPr>
          <a:xfrm>
            <a:off x="378064" y="5711442"/>
            <a:ext cx="8765936" cy="392479"/>
            <a:chOff x="378064" y="5711442"/>
            <a:chExt cx="8765936" cy="39247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69332"/>
            </a:xfrm>
            <a:prstGeom prst="rect">
              <a:avLst/>
            </a:prstGeom>
          </p:spPr>
          <p:txBody>
            <a:bodyPr wrap="square">
              <a:spAutoFit/>
            </a:bodyPr>
            <a:lstStyle/>
            <a:p>
              <a:r>
                <a:rPr lang="en-US" sz="900" dirty="0">
                  <a:solidFill>
                    <a:srgbClr val="000000"/>
                  </a:solidFill>
                </a:rPr>
                <a:t>Compared to oncologists, significantly more practice managers reported at the time of the survey that payers require prior authorizations for 71%-90% of treatment requests.</a:t>
              </a:r>
            </a:p>
          </p:txBody>
        </p:sp>
      </p:grpSp>
    </p:spTree>
    <p:extLst>
      <p:ext uri="{BB962C8B-B14F-4D97-AF65-F5344CB8AC3E}">
        <p14:creationId xmlns:p14="http://schemas.microsoft.com/office/powerpoint/2010/main" val="32887573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p:nvPr>
            <p:extLst/>
          </p:nvPr>
        </p:nvGraphicFramePr>
        <p:xfrm>
          <a:off x="1262183" y="3026239"/>
          <a:ext cx="7427792" cy="1891283"/>
        </p:xfrm>
        <a:graphic>
          <a:graphicData uri="http://schemas.openxmlformats.org/drawingml/2006/chart">
            <c:chart xmlns:c="http://schemas.openxmlformats.org/drawingml/2006/chart" xmlns:r="http://schemas.openxmlformats.org/officeDocument/2006/relationships" r:id="rId3"/>
          </a:graphicData>
        </a:graphic>
      </p:graphicFrame>
      <p:sp>
        <p:nvSpPr>
          <p:cNvPr id="5986315" name="Rectangle 11"/>
          <p:cNvSpPr>
            <a:spLocks noGrp="1" noChangeArrowheads="1"/>
          </p:cNvSpPr>
          <p:nvPr>
            <p:ph type="title"/>
          </p:nvPr>
        </p:nvSpPr>
        <p:spPr/>
        <p:txBody>
          <a:bodyPr/>
          <a:lstStyle/>
          <a:p>
            <a:r>
              <a:rPr lang="en-US" dirty="0"/>
              <a:t>Impact of Pathway Adoption on Patient Outcomes</a:t>
            </a:r>
          </a:p>
        </p:txBody>
      </p:sp>
      <p:sp>
        <p:nvSpPr>
          <p:cNvPr id="35" name="Rectangle 15"/>
          <p:cNvSpPr>
            <a:spLocks noChangeArrowheads="1"/>
          </p:cNvSpPr>
          <p:nvPr/>
        </p:nvSpPr>
        <p:spPr bwMode="auto">
          <a:xfrm>
            <a:off x="457200" y="5299416"/>
            <a:ext cx="3283772" cy="415498"/>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Summer 2013 Oncologists n=42; Mean=3.62. </a:t>
            </a:r>
          </a:p>
          <a:p>
            <a:pPr marL="38100" indent="-38100"/>
            <a:r>
              <a:rPr lang="en-US" sz="800" dirty="0">
                <a:solidFill>
                  <a:srgbClr val="666565"/>
                </a:solidFill>
              </a:rPr>
              <a:t>Winter 2013 Oncologists n=48; Mean=3.57.</a:t>
            </a:r>
          </a:p>
          <a:p>
            <a:pPr marL="38100" indent="-38100"/>
            <a:r>
              <a:rPr lang="en-US" sz="800" i="1" dirty="0">
                <a:solidFill>
                  <a:srgbClr val="666565"/>
                </a:solidFill>
              </a:rPr>
              <a:t>Note: No significant increase between editions.</a:t>
            </a:r>
          </a:p>
        </p:txBody>
      </p:sp>
      <p:sp>
        <p:nvSpPr>
          <p:cNvPr id="41" name="Text Box 13"/>
          <p:cNvSpPr txBox="1">
            <a:spLocks noChangeArrowheads="1"/>
          </p:cNvSpPr>
          <p:nvPr/>
        </p:nvSpPr>
        <p:spPr bwMode="auto">
          <a:xfrm>
            <a:off x="473075" y="1397475"/>
            <a:ext cx="8201026" cy="807914"/>
          </a:xfrm>
          <a:prstGeom prst="rect">
            <a:avLst/>
          </a:prstGeom>
          <a:noFill/>
          <a:ln w="9525">
            <a:noFill/>
            <a:miter lim="800000"/>
            <a:headEnd/>
            <a:tailEnd/>
          </a:ln>
          <a:effectLst/>
        </p:spPr>
        <p:txBody>
          <a:bodyPr wrap="square">
            <a:spAutoFit/>
          </a:bodyPr>
          <a:lstStyle/>
          <a:p>
            <a:pPr algn="ctr"/>
            <a:r>
              <a:rPr lang="en-US" sz="1600" dirty="0">
                <a:solidFill>
                  <a:srgbClr val="000000"/>
                </a:solidFill>
              </a:rPr>
              <a:t>How has the adoption of pathways impacted patient outcomes in the </a:t>
            </a:r>
            <a:br>
              <a:rPr lang="en-US" sz="1600" dirty="0">
                <a:solidFill>
                  <a:srgbClr val="000000"/>
                </a:solidFill>
              </a:rPr>
            </a:br>
            <a:r>
              <a:rPr lang="en-US" sz="1600" dirty="0">
                <a:solidFill>
                  <a:srgbClr val="000000"/>
                </a:solidFill>
              </a:rPr>
              <a:t>applicable cancer subtypes?</a:t>
            </a:r>
          </a:p>
          <a:p>
            <a:pPr algn="ctr">
              <a:spcBef>
                <a:spcPts val="300"/>
              </a:spcBef>
            </a:pPr>
            <a:r>
              <a:rPr lang="en-US" sz="1200" i="1" dirty="0">
                <a:solidFill>
                  <a:srgbClr val="666565"/>
                </a:solidFill>
              </a:rPr>
              <a:t>Asked only of those oncologists who note that a party has adopted clinical pathways</a:t>
            </a:r>
          </a:p>
        </p:txBody>
      </p:sp>
      <p:sp>
        <p:nvSpPr>
          <p:cNvPr id="54" name="Rectangle 53"/>
          <p:cNvSpPr/>
          <p:nvPr/>
        </p:nvSpPr>
        <p:spPr>
          <a:xfrm>
            <a:off x="3981720" y="4858679"/>
            <a:ext cx="1878401" cy="261610"/>
          </a:xfrm>
          <a:prstGeom prst="rect">
            <a:avLst/>
          </a:prstGeom>
        </p:spPr>
        <p:txBody>
          <a:bodyPr wrap="none">
            <a:spAutoFit/>
          </a:bodyPr>
          <a:lstStyle/>
          <a:p>
            <a:pPr algn="ctr"/>
            <a:r>
              <a:rPr lang="en-US" sz="1100" dirty="0">
                <a:solidFill>
                  <a:srgbClr val="666565"/>
                </a:solidFill>
              </a:rPr>
              <a:t> Percentage of Oncologists</a:t>
            </a:r>
            <a:endParaRPr lang="en-US" sz="1100" baseline="30000" dirty="0">
              <a:solidFill>
                <a:srgbClr val="666565"/>
              </a:solidFill>
            </a:endParaRPr>
          </a:p>
        </p:txBody>
      </p:sp>
      <p:sp>
        <p:nvSpPr>
          <p:cNvPr id="27" name="Rectangle 26"/>
          <p:cNvSpPr/>
          <p:nvPr/>
        </p:nvSpPr>
        <p:spPr>
          <a:xfrm>
            <a:off x="180424" y="3395421"/>
            <a:ext cx="1070657" cy="261610"/>
          </a:xfrm>
          <a:prstGeom prst="rect">
            <a:avLst/>
          </a:prstGeom>
        </p:spPr>
        <p:txBody>
          <a:bodyPr wrap="none">
            <a:spAutoFit/>
          </a:bodyPr>
          <a:lstStyle/>
          <a:p>
            <a:pPr algn="r"/>
            <a:r>
              <a:rPr lang="en-US" sz="1100" dirty="0">
                <a:solidFill>
                  <a:srgbClr val="666565"/>
                </a:solidFill>
              </a:rPr>
              <a:t>Summer 2013</a:t>
            </a:r>
            <a:endParaRPr lang="en-US" sz="1100" baseline="30000" dirty="0">
              <a:solidFill>
                <a:srgbClr val="666565"/>
              </a:solidFill>
            </a:endParaRPr>
          </a:p>
        </p:txBody>
      </p:sp>
      <p:sp>
        <p:nvSpPr>
          <p:cNvPr id="29" name="Rectangle 28"/>
          <p:cNvSpPr/>
          <p:nvPr/>
        </p:nvSpPr>
        <p:spPr>
          <a:xfrm>
            <a:off x="293029" y="4294132"/>
            <a:ext cx="958052" cy="261610"/>
          </a:xfrm>
          <a:prstGeom prst="rect">
            <a:avLst/>
          </a:prstGeom>
        </p:spPr>
        <p:txBody>
          <a:bodyPr wrap="none">
            <a:spAutoFit/>
          </a:bodyPr>
          <a:lstStyle/>
          <a:p>
            <a:pPr algn="r"/>
            <a:r>
              <a:rPr lang="en-US" sz="1100" dirty="0">
                <a:solidFill>
                  <a:srgbClr val="666565"/>
                </a:solidFill>
              </a:rPr>
              <a:t>Winter 2013</a:t>
            </a:r>
            <a:endParaRPr lang="en-US" sz="1100" baseline="30000" dirty="0">
              <a:solidFill>
                <a:srgbClr val="666565"/>
              </a:solidFill>
            </a:endParaRPr>
          </a:p>
        </p:txBody>
      </p:sp>
      <p:sp>
        <p:nvSpPr>
          <p:cNvPr id="31" name="TextBox 30"/>
          <p:cNvSpPr txBox="1"/>
          <p:nvPr/>
        </p:nvSpPr>
        <p:spPr>
          <a:xfrm>
            <a:off x="1543258" y="2466073"/>
            <a:ext cx="4561813" cy="461665"/>
          </a:xfrm>
          <a:prstGeom prst="rect">
            <a:avLst/>
          </a:prstGeom>
          <a:noFill/>
        </p:spPr>
        <p:txBody>
          <a:bodyPr wrap="square" rtlCol="0">
            <a:spAutoFit/>
          </a:bodyPr>
          <a:lstStyle/>
          <a:p>
            <a:r>
              <a:rPr lang="en-US" sz="1200" dirty="0">
                <a:solidFill>
                  <a:srgbClr val="666565"/>
                </a:solidFill>
              </a:rPr>
              <a:t>Significantly worse (1) or somewhat worse (2)</a:t>
            </a:r>
          </a:p>
          <a:p>
            <a:r>
              <a:rPr lang="en-US" sz="1200" dirty="0">
                <a:solidFill>
                  <a:srgbClr val="666565"/>
                </a:solidFill>
              </a:rPr>
              <a:t>Neither better nor worse (3)</a:t>
            </a:r>
          </a:p>
        </p:txBody>
      </p:sp>
      <p:sp>
        <p:nvSpPr>
          <p:cNvPr id="36" name="TextBox 35"/>
          <p:cNvSpPr txBox="1"/>
          <p:nvPr/>
        </p:nvSpPr>
        <p:spPr>
          <a:xfrm>
            <a:off x="5229308" y="2466073"/>
            <a:ext cx="3355892" cy="461665"/>
          </a:xfrm>
          <a:prstGeom prst="rect">
            <a:avLst/>
          </a:prstGeom>
          <a:noFill/>
        </p:spPr>
        <p:txBody>
          <a:bodyPr wrap="square" rtlCol="0">
            <a:spAutoFit/>
          </a:bodyPr>
          <a:lstStyle/>
          <a:p>
            <a:r>
              <a:rPr lang="en-US" sz="1200" dirty="0">
                <a:solidFill>
                  <a:srgbClr val="666565"/>
                </a:solidFill>
              </a:rPr>
              <a:t>Somewhat better (4) or significantly better (5)</a:t>
            </a:r>
            <a:br>
              <a:rPr lang="en-US" sz="1200" dirty="0">
                <a:solidFill>
                  <a:srgbClr val="666565"/>
                </a:solidFill>
              </a:rPr>
            </a:br>
            <a:r>
              <a:rPr lang="en-US" sz="1200" dirty="0">
                <a:solidFill>
                  <a:srgbClr val="666565"/>
                </a:solidFill>
              </a:rPr>
              <a:t>Unsure</a:t>
            </a:r>
          </a:p>
        </p:txBody>
      </p:sp>
      <p:sp>
        <p:nvSpPr>
          <p:cNvPr id="37" name="Rectangle 36"/>
          <p:cNvSpPr/>
          <p:nvPr/>
        </p:nvSpPr>
        <p:spPr bwMode="auto">
          <a:xfrm>
            <a:off x="1454847" y="2532473"/>
            <a:ext cx="142359" cy="153730"/>
          </a:xfrm>
          <a:prstGeom prst="rect">
            <a:avLst/>
          </a:prstGeom>
          <a:solidFill>
            <a:srgbClr val="1F59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38" name="Rectangle 37"/>
          <p:cNvSpPr/>
          <p:nvPr/>
        </p:nvSpPr>
        <p:spPr bwMode="auto">
          <a:xfrm>
            <a:off x="1454847" y="2711202"/>
            <a:ext cx="142359" cy="153730"/>
          </a:xfrm>
          <a:prstGeom prst="rect">
            <a:avLst/>
          </a:prstGeom>
          <a:solidFill>
            <a:srgbClr val="2A76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39" name="Rectangle 38"/>
          <p:cNvSpPr/>
          <p:nvPr/>
        </p:nvSpPr>
        <p:spPr bwMode="auto">
          <a:xfrm>
            <a:off x="5132028" y="2531158"/>
            <a:ext cx="142359" cy="153730"/>
          </a:xfrm>
          <a:prstGeom prst="rect">
            <a:avLst/>
          </a:prstGeom>
          <a:solidFill>
            <a:srgbClr val="70B0D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40" name="Rectangle 39"/>
          <p:cNvSpPr/>
          <p:nvPr/>
        </p:nvSpPr>
        <p:spPr bwMode="auto">
          <a:xfrm>
            <a:off x="5132028" y="2710350"/>
            <a:ext cx="142359" cy="153730"/>
          </a:xfrm>
          <a:prstGeom prst="rect">
            <a:avLst/>
          </a:prstGeom>
          <a:solidFill>
            <a:srgbClr val="AAAA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nvGrpSpPr>
          <p:cNvPr id="15" name="Group 14"/>
          <p:cNvGrpSpPr/>
          <p:nvPr/>
        </p:nvGrpSpPr>
        <p:grpSpPr>
          <a:xfrm>
            <a:off x="378064" y="5710856"/>
            <a:ext cx="8765936" cy="391353"/>
            <a:chOff x="378064" y="5710856"/>
            <a:chExt cx="8765936" cy="391353"/>
          </a:xfrm>
        </p:grpSpPr>
        <p:sp>
          <p:nvSpPr>
            <p:cNvPr id="16" name="Rectangle 15"/>
            <p:cNvSpPr/>
            <p:nvPr/>
          </p:nvSpPr>
          <p:spPr>
            <a:xfrm>
              <a:off x="1293478" y="5710856"/>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18" name="Rectangle 17"/>
            <p:cNvSpPr/>
            <p:nvPr/>
          </p:nvSpPr>
          <p:spPr>
            <a:xfrm>
              <a:off x="1305236" y="5791116"/>
              <a:ext cx="7838764" cy="230832"/>
            </a:xfrm>
            <a:prstGeom prst="rect">
              <a:avLst/>
            </a:prstGeom>
          </p:spPr>
          <p:txBody>
            <a:bodyPr wrap="square" lIns="91440" anchor="ctr" anchorCtr="0">
              <a:spAutoFit/>
            </a:bodyPr>
            <a:lstStyle/>
            <a:p>
              <a:r>
                <a:rPr lang="en-US" sz="900" dirty="0">
                  <a:solidFill>
                    <a:srgbClr val="000000"/>
                  </a:solidFill>
                </a:rPr>
                <a:t>Sixty percent of oncologists reported that clinical pathway adoption had positively impacted patient outcomes, an increase from the previous 6 months.</a:t>
              </a:r>
            </a:p>
          </p:txBody>
        </p:sp>
      </p:grpSp>
    </p:spTree>
    <p:extLst>
      <p:ext uri="{BB962C8B-B14F-4D97-AF65-F5344CB8AC3E}">
        <p14:creationId xmlns:p14="http://schemas.microsoft.com/office/powerpoint/2010/main" val="40712094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 Payer Control Tools</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sz="1600" dirty="0" smtClean="0"/>
              <a:t>Compared to oncologists, significantly more practice managers reported that payers required prior authorizations for 71%-90% of treatment requests </a:t>
            </a:r>
          </a:p>
          <a:p>
            <a:pPr>
              <a:spcBef>
                <a:spcPts val="0"/>
              </a:spcBef>
              <a:spcAft>
                <a:spcPts val="600"/>
              </a:spcAft>
            </a:pPr>
            <a:r>
              <a:rPr lang="en-US" sz="1600" dirty="0"/>
              <a:t>Sixty percent of oncologists reported </a:t>
            </a:r>
            <a:r>
              <a:rPr lang="en-US" sz="1600" dirty="0" smtClean="0"/>
              <a:t>that clinical pathway </a:t>
            </a:r>
            <a:r>
              <a:rPr lang="en-US" sz="1600" dirty="0"/>
              <a:t>adoption had positively impacted patient outcomes, an increase from the previous 6 months</a:t>
            </a:r>
          </a:p>
        </p:txBody>
      </p:sp>
    </p:spTree>
    <p:extLst>
      <p:ext uri="{BB962C8B-B14F-4D97-AF65-F5344CB8AC3E}">
        <p14:creationId xmlns:p14="http://schemas.microsoft.com/office/powerpoint/2010/main" val="13004107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60375" y="2085715"/>
            <a:ext cx="8226425" cy="1470025"/>
          </a:xfrm>
        </p:spPr>
        <p:txBody>
          <a:bodyPr/>
          <a:lstStyle/>
          <a:p>
            <a:r>
              <a:rPr lang="en-US" dirty="0"/>
              <a:t>Physician Reimbursement</a:t>
            </a:r>
          </a:p>
        </p:txBody>
      </p:sp>
      <p:sp>
        <p:nvSpPr>
          <p:cNvPr id="10" name="Subtitle 9"/>
          <p:cNvSpPr>
            <a:spLocks noGrp="1"/>
          </p:cNvSpPr>
          <p:nvPr>
            <p:ph type="subTitle" idx="1"/>
          </p:nvPr>
        </p:nvSpPr>
        <p:spPr>
          <a:xfrm>
            <a:off x="457200" y="3752360"/>
            <a:ext cx="8229600" cy="1752600"/>
          </a:xfrm>
        </p:spPr>
        <p:txBody>
          <a:bodyPr/>
          <a:lstStyle/>
          <a:p>
            <a:r>
              <a:rPr lang="en-US" dirty="0">
                <a:sym typeface="Wingdings" pitchFamily="2" charset="2"/>
              </a:rPr>
              <a:t>Payers </a:t>
            </a:r>
            <a:r>
              <a:rPr lang="en-US" dirty="0" smtClean="0">
                <a:sym typeface="Wingdings" pitchFamily="2" charset="2"/>
              </a:rPr>
              <a:t>continued to </a:t>
            </a:r>
            <a:r>
              <a:rPr lang="en-US" dirty="0">
                <a:sym typeface="Wingdings" pitchFamily="2" charset="2"/>
              </a:rPr>
              <a:t>anticipate increases in specialty pharmacy distribution for both oral oncology therapies and office-administered therapies. More </a:t>
            </a:r>
            <a:r>
              <a:rPr lang="en-US" dirty="0" smtClean="0">
                <a:sym typeface="Wingdings" pitchFamily="2" charset="2"/>
              </a:rPr>
              <a:t>than 60</a:t>
            </a:r>
            <a:r>
              <a:rPr lang="en-US" dirty="0">
                <a:sym typeface="Wingdings" pitchFamily="2" charset="2"/>
              </a:rPr>
              <a:t>% of oncologist contracts </a:t>
            </a:r>
            <a:r>
              <a:rPr lang="en-US" dirty="0" smtClean="0">
                <a:sym typeface="Wingdings" pitchFamily="2" charset="2"/>
              </a:rPr>
              <a:t>were based </a:t>
            </a:r>
            <a:r>
              <a:rPr lang="en-US" dirty="0">
                <a:sym typeface="Wingdings" pitchFamily="2" charset="2"/>
              </a:rPr>
              <a:t>on average sales price (ASP</a:t>
            </a:r>
            <a:r>
              <a:rPr lang="en-US" dirty="0" smtClean="0">
                <a:sym typeface="Wingdings" pitchFamily="2" charset="2"/>
              </a:rPr>
              <a:t>), </a:t>
            </a:r>
            <a:r>
              <a:rPr lang="en-US" dirty="0">
                <a:sym typeface="Wingdings" pitchFamily="2" charset="2"/>
              </a:rPr>
              <a:t>with one-third of payers continuing to reimburse at the former Medicare rate (ASP+6%). Payers </a:t>
            </a:r>
            <a:r>
              <a:rPr lang="en-US" dirty="0" smtClean="0">
                <a:sym typeface="Wingdings" pitchFamily="2" charset="2"/>
              </a:rPr>
              <a:t>expected shared </a:t>
            </a:r>
            <a:r>
              <a:rPr lang="en-US" dirty="0">
                <a:sym typeface="Wingdings" pitchFamily="2" charset="2"/>
              </a:rPr>
              <a:t>savings and pay-for-performance to be the most prevalent alternative reimbursement contracts in the </a:t>
            </a:r>
            <a:r>
              <a:rPr lang="en-US" dirty="0" smtClean="0">
                <a:sym typeface="Wingdings" pitchFamily="2" charset="2"/>
              </a:rPr>
              <a:t>future.</a:t>
            </a:r>
          </a:p>
          <a:p>
            <a:endParaRPr lang="en-US" dirty="0"/>
          </a:p>
        </p:txBody>
      </p:sp>
    </p:spTree>
    <p:extLst>
      <p:ext uri="{BB962C8B-B14F-4D97-AF65-F5344CB8AC3E}">
        <p14:creationId xmlns:p14="http://schemas.microsoft.com/office/powerpoint/2010/main" val="29443606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smtClean="0"/>
              <a:t>Disclaimer</a:t>
            </a:r>
            <a:endParaRPr lang="en-US" dirty="0"/>
          </a:p>
        </p:txBody>
      </p:sp>
      <p:sp>
        <p:nvSpPr>
          <p:cNvPr id="3" name="Subtitle 2"/>
          <p:cNvSpPr>
            <a:spLocks noGrp="1"/>
          </p:cNvSpPr>
          <p:nvPr>
            <p:ph type="subTitle" idx="1"/>
          </p:nvPr>
        </p:nvSpPr>
        <p:spPr>
          <a:xfrm>
            <a:off x="457200" y="2628412"/>
            <a:ext cx="6924194" cy="1752600"/>
          </a:xfrm>
        </p:spPr>
        <p:txBody>
          <a:bodyPr/>
          <a:lstStyle/>
          <a:p>
            <a:r>
              <a:rPr lang="en-US" i="1" dirty="0"/>
              <a:t>While Lilly USA, </a:t>
            </a:r>
            <a:r>
              <a:rPr lang="en-US" i="1" dirty="0" smtClean="0"/>
              <a:t>LLC </a:t>
            </a:r>
            <a:r>
              <a:rPr lang="en-US" i="1" dirty="0"/>
              <a:t>(Lilly</a:t>
            </a:r>
            <a:r>
              <a:rPr lang="en-US" i="1" dirty="0" smtClean="0"/>
              <a:t>), </a:t>
            </a:r>
            <a:r>
              <a:rPr lang="en-US" i="1" dirty="0"/>
              <a:t>commissioned this slide deck, the views shared are those of </a:t>
            </a:r>
            <a:r>
              <a:rPr lang="en-US" i="1" dirty="0" err="1"/>
              <a:t>Zitter</a:t>
            </a:r>
            <a:r>
              <a:rPr lang="en-US" i="1" dirty="0"/>
              <a:t> Health Insights only and are based on its market research findings; they are not intended to reflect the opinion of any other party.</a:t>
            </a:r>
          </a:p>
        </p:txBody>
      </p:sp>
    </p:spTree>
    <p:extLst>
      <p:ext uri="{BB962C8B-B14F-4D97-AF65-F5344CB8AC3E}">
        <p14:creationId xmlns:p14="http://schemas.microsoft.com/office/powerpoint/2010/main" val="19866644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947616" y="2208212"/>
          <a:ext cx="7718547" cy="2676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nvPr>
        </p:nvGraphicFramePr>
        <p:xfrm>
          <a:off x="1105568" y="2208212"/>
          <a:ext cx="7718547" cy="267617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Infusible Therapy Distribution Channels: </a:t>
            </a:r>
            <a:r>
              <a:rPr lang="en-US" dirty="0" smtClean="0"/>
              <a:t/>
            </a:r>
            <a:br>
              <a:rPr lang="en-US" dirty="0" smtClean="0"/>
            </a:br>
            <a:r>
              <a:rPr lang="en-US" dirty="0" smtClean="0"/>
              <a:t>Payer </a:t>
            </a:r>
            <a:r>
              <a:rPr lang="en-US" dirty="0"/>
              <a:t>Perspective</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r>
              <a:rPr lang="en-US" sz="1600" dirty="0">
                <a:solidFill>
                  <a:srgbClr val="000000"/>
                </a:solidFill>
              </a:rPr>
              <a:t>What percentage of your organization’s office-administered/infusible oncology therapy volume goes through each of the following distribution channels?</a:t>
            </a:r>
          </a:p>
        </p:txBody>
      </p:sp>
      <p:sp>
        <p:nvSpPr>
          <p:cNvPr id="34" name="TextBox 33"/>
          <p:cNvSpPr txBox="1"/>
          <p:nvPr/>
        </p:nvSpPr>
        <p:spPr>
          <a:xfrm>
            <a:off x="472834" y="5248609"/>
            <a:ext cx="4918521" cy="151965"/>
          </a:xfrm>
          <a:prstGeom prst="rect">
            <a:avLst/>
          </a:prstGeom>
          <a:noFill/>
        </p:spPr>
        <p:txBody>
          <a:bodyPr wrap="square" lIns="0" tIns="0" rtlCol="0" anchor="b" anchorCtr="0">
            <a:spAutoFit/>
          </a:bodyPr>
          <a:lstStyle/>
          <a:p>
            <a:pPr>
              <a:lnSpc>
                <a:spcPct val="90000"/>
              </a:lnSpc>
            </a:pPr>
            <a:r>
              <a:rPr lang="en-US" sz="750" dirty="0">
                <a:solidFill>
                  <a:srgbClr val="666565"/>
                </a:solidFill>
                <a:cs typeface="Arial"/>
              </a:rPr>
              <a:t>No significant changes from previous edition.</a:t>
            </a:r>
          </a:p>
        </p:txBody>
      </p:sp>
      <p:grpSp>
        <p:nvGrpSpPr>
          <p:cNvPr id="10" name="Group 9"/>
          <p:cNvGrpSpPr/>
          <p:nvPr/>
        </p:nvGrpSpPr>
        <p:grpSpPr>
          <a:xfrm>
            <a:off x="378064" y="5441809"/>
            <a:ext cx="8799576" cy="686112"/>
            <a:chOff x="378064" y="5711442"/>
            <a:chExt cx="8799576" cy="406714"/>
          </a:xfrm>
        </p:grpSpPr>
        <p:sp>
          <p:nvSpPr>
            <p:cNvPr id="9" name="Rectangle 8"/>
            <p:cNvSpPr/>
            <p:nvPr/>
          </p:nvSpPr>
          <p:spPr>
            <a:xfrm>
              <a:off x="132711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833555"/>
              <a:ext cx="1326975" cy="145955"/>
            </a:xfrm>
            <a:prstGeom prst="rect">
              <a:avLst/>
            </a:prstGeom>
            <a:noFill/>
          </p:spPr>
          <p:txBody>
            <a:bodyPr wrap="square" rtlCol="0" anchor="ctr" anchorCtr="0">
              <a:spAutoFit/>
            </a:bodyPr>
            <a:lstStyle/>
            <a:p>
              <a:r>
                <a:rPr lang="en-US" sz="1000" b="1" dirty="0">
                  <a:solidFill>
                    <a:srgbClr val="FF1100"/>
                  </a:solidFill>
                </a:rPr>
                <a:t>Key Findings</a:t>
              </a:r>
              <a:r>
                <a:rPr lang="en-US" sz="1000" dirty="0">
                  <a:solidFill>
                    <a:srgbClr val="000000"/>
                  </a:solidFill>
                </a:rPr>
                <a:t> </a:t>
              </a:r>
            </a:p>
          </p:txBody>
        </p:sp>
        <p:sp>
          <p:nvSpPr>
            <p:cNvPr id="8" name="Rectangle 7"/>
            <p:cNvSpPr/>
            <p:nvPr/>
          </p:nvSpPr>
          <p:spPr>
            <a:xfrm>
              <a:off x="1338876" y="5720352"/>
              <a:ext cx="7838764" cy="397804"/>
            </a:xfrm>
            <a:prstGeom prst="rect">
              <a:avLst/>
            </a:prstGeom>
          </p:spPr>
          <p:txBody>
            <a:bodyPr wrap="square" anchor="ctr" anchorCtr="0">
              <a:spAutoFit/>
            </a:bodyPr>
            <a:lstStyle/>
            <a:p>
              <a:pPr>
                <a:lnSpc>
                  <a:spcPct val="95000"/>
                </a:lnSpc>
                <a:spcBef>
                  <a:spcPts val="400"/>
                </a:spcBef>
              </a:pPr>
              <a:r>
                <a:rPr lang="en-US" sz="900" dirty="0">
                  <a:solidFill>
                    <a:srgbClr val="000000"/>
                  </a:solidFill>
                </a:rPr>
                <a:t>Payers noted a decrease in buy-and-bill distribution for office-administered therapies over the past 2 years, coupled with an increase in </a:t>
              </a:r>
              <a:br>
                <a:rPr lang="en-US" sz="900" dirty="0">
                  <a:solidFill>
                    <a:srgbClr val="000000"/>
                  </a:solidFill>
                </a:rPr>
              </a:br>
              <a:r>
                <a:rPr lang="en-US" sz="900" dirty="0">
                  <a:solidFill>
                    <a:srgbClr val="000000"/>
                  </a:solidFill>
                </a:rPr>
                <a:t>specialty pharmacy distribution.</a:t>
              </a:r>
            </a:p>
            <a:p>
              <a:pPr>
                <a:lnSpc>
                  <a:spcPct val="95000"/>
                </a:lnSpc>
                <a:spcBef>
                  <a:spcPts val="400"/>
                </a:spcBef>
              </a:pPr>
              <a:r>
                <a:rPr lang="en-US" sz="900" dirty="0">
                  <a:solidFill>
                    <a:srgbClr val="000000"/>
                  </a:solidFill>
                </a:rPr>
                <a:t>Payers anticipated that office-administered/infusible therapy volume would shift away from buy-and-bill in favor of specialty pharmacies, with </a:t>
              </a:r>
              <a:br>
                <a:rPr lang="en-US" sz="900" dirty="0">
                  <a:solidFill>
                    <a:srgbClr val="000000"/>
                  </a:solidFill>
                </a:rPr>
              </a:br>
              <a:r>
                <a:rPr lang="en-US" sz="900" dirty="0">
                  <a:solidFill>
                    <a:srgbClr val="000000"/>
                  </a:solidFill>
                </a:rPr>
                <a:t>more than 50% of payers preferring the latter distribution channel.</a:t>
              </a:r>
            </a:p>
          </p:txBody>
        </p:sp>
      </p:grpSp>
      <p:sp>
        <p:nvSpPr>
          <p:cNvPr id="21" name="Text Box 6"/>
          <p:cNvSpPr txBox="1">
            <a:spLocks noChangeArrowheads="1"/>
          </p:cNvSpPr>
          <p:nvPr/>
        </p:nvSpPr>
        <p:spPr bwMode="auto">
          <a:xfrm rot="16200000">
            <a:off x="-321659" y="3108183"/>
            <a:ext cx="2060659" cy="369332"/>
          </a:xfrm>
          <a:prstGeom prst="rect">
            <a:avLst/>
          </a:prstGeom>
          <a:noFill/>
          <a:ln w="9525">
            <a:noFill/>
            <a:miter lim="800000"/>
            <a:headEnd/>
            <a:tailEnd/>
          </a:ln>
        </p:spPr>
        <p:txBody>
          <a:bodyPr wrap="square">
            <a:spAutoFit/>
          </a:bodyPr>
          <a:lstStyle/>
          <a:p>
            <a:pPr algn="ctr"/>
            <a:r>
              <a:rPr lang="en-US" sz="900" dirty="0">
                <a:solidFill>
                  <a:srgbClr val="666565"/>
                </a:solidFill>
              </a:rPr>
              <a:t>Share of Total Office-Administered/</a:t>
            </a:r>
            <a:br>
              <a:rPr lang="en-US" sz="900" dirty="0">
                <a:solidFill>
                  <a:srgbClr val="666565"/>
                </a:solidFill>
              </a:rPr>
            </a:br>
            <a:r>
              <a:rPr lang="en-US" sz="900" dirty="0">
                <a:solidFill>
                  <a:srgbClr val="666565"/>
                </a:solidFill>
              </a:rPr>
              <a:t>Infusible Therapy Distribution</a:t>
            </a:r>
          </a:p>
        </p:txBody>
      </p:sp>
    </p:spTree>
    <p:extLst>
      <p:ext uri="{BB962C8B-B14F-4D97-AF65-F5344CB8AC3E}">
        <p14:creationId xmlns:p14="http://schemas.microsoft.com/office/powerpoint/2010/main" val="20002903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Payer-Reported ASP Rates for Oncology Reimbursement: Brands</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tabLst>
                <a:tab pos="228600" algn="l"/>
              </a:tabLst>
            </a:pPr>
            <a:r>
              <a:rPr lang="en-US" sz="1600" dirty="0">
                <a:solidFill>
                  <a:srgbClr val="000000"/>
                </a:solidFill>
              </a:rPr>
              <a:t>When reimbursing oncologists treating patients in your commercial population, </a:t>
            </a:r>
            <a:br>
              <a:rPr lang="en-US" sz="1600" dirty="0">
                <a:solidFill>
                  <a:srgbClr val="000000"/>
                </a:solidFill>
              </a:rPr>
            </a:br>
            <a:r>
              <a:rPr lang="en-US" sz="1600" dirty="0">
                <a:solidFill>
                  <a:srgbClr val="000000"/>
                </a:solidFill>
              </a:rPr>
              <a:t>which methodology does your organization use most frequently?</a:t>
            </a:r>
          </a:p>
        </p:txBody>
      </p:sp>
      <p:sp>
        <p:nvSpPr>
          <p:cNvPr id="34" name="TextBox 33"/>
          <p:cNvSpPr txBox="1"/>
          <p:nvPr/>
        </p:nvSpPr>
        <p:spPr>
          <a:xfrm>
            <a:off x="451432" y="5430307"/>
            <a:ext cx="4164714" cy="292388"/>
          </a:xfrm>
          <a:prstGeom prst="rect">
            <a:avLst/>
          </a:prstGeom>
          <a:noFill/>
        </p:spPr>
        <p:txBody>
          <a:bodyPr wrap="square" lIns="0" tIns="0" rtlCol="0" anchor="b">
            <a:spAutoFit/>
          </a:bodyPr>
          <a:lstStyle/>
          <a:p>
            <a:r>
              <a:rPr lang="en-US" sz="800" dirty="0">
                <a:solidFill>
                  <a:srgbClr val="666565"/>
                </a:solidFill>
                <a:cs typeface="Arial"/>
              </a:rPr>
              <a:t>*AWP=average wholesale price.</a:t>
            </a:r>
          </a:p>
          <a:p>
            <a:r>
              <a:rPr lang="en-US" sz="800" dirty="0">
                <a:solidFill>
                  <a:srgbClr val="666565"/>
                </a:solidFill>
                <a:cs typeface="Arial"/>
              </a:rPr>
              <a:t> Payers n=103; Covered lives n=179.1 million.</a:t>
            </a:r>
          </a:p>
        </p:txBody>
      </p:sp>
      <p:grpSp>
        <p:nvGrpSpPr>
          <p:cNvPr id="10" name="Group 9"/>
          <p:cNvGrpSpPr/>
          <p:nvPr/>
        </p:nvGrpSpPr>
        <p:grpSpPr>
          <a:xfrm>
            <a:off x="378064" y="5711442"/>
            <a:ext cx="8765936" cy="392479"/>
            <a:chOff x="378064" y="5711442"/>
            <a:chExt cx="8765936" cy="39247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69332"/>
            </a:xfrm>
            <a:prstGeom prst="rect">
              <a:avLst/>
            </a:prstGeom>
          </p:spPr>
          <p:txBody>
            <a:bodyPr wrap="square">
              <a:spAutoFit/>
            </a:bodyPr>
            <a:lstStyle/>
            <a:p>
              <a:r>
                <a:rPr lang="en-US" sz="900" dirty="0">
                  <a:solidFill>
                    <a:srgbClr val="000000"/>
                  </a:solidFill>
                </a:rPr>
                <a:t>Payers noted over 60% of contracts were based on ASP; over 30% of this group most frequently reimbursed branded agents at ASP+6%, </a:t>
              </a:r>
              <a:br>
                <a:rPr lang="en-US" sz="900" dirty="0">
                  <a:solidFill>
                    <a:srgbClr val="000000"/>
                  </a:solidFill>
                </a:rPr>
              </a:br>
              <a:r>
                <a:rPr lang="en-US" sz="900" dirty="0">
                  <a:solidFill>
                    <a:srgbClr val="000000"/>
                  </a:solidFill>
                </a:rPr>
                <a:t>the former Medicare rate.</a:t>
              </a:r>
            </a:p>
          </p:txBody>
        </p:sp>
      </p:grpSp>
      <p:graphicFrame>
        <p:nvGraphicFramePr>
          <p:cNvPr id="111" name="Object 2"/>
          <p:cNvGraphicFramePr>
            <a:graphicFrameLocks noChangeAspect="1"/>
          </p:cNvGraphicFramePr>
          <p:nvPr>
            <p:extLst/>
          </p:nvPr>
        </p:nvGraphicFramePr>
        <p:xfrm>
          <a:off x="4452482" y="2356209"/>
          <a:ext cx="4121943" cy="2896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2" name="Group 11"/>
          <p:cNvGraphicFramePr>
            <a:graphicFrameLocks noGrp="1"/>
          </p:cNvGraphicFramePr>
          <p:nvPr>
            <p:extLst/>
          </p:nvPr>
        </p:nvGraphicFramePr>
        <p:xfrm>
          <a:off x="2306048" y="2402620"/>
          <a:ext cx="2833855" cy="2785199"/>
        </p:xfrm>
        <a:graphic>
          <a:graphicData uri="http://schemas.openxmlformats.org/drawingml/2006/table">
            <a:tbl>
              <a:tblPr/>
              <a:tblGrid>
                <a:gridCol w="2833855"/>
              </a:tblGrid>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66565"/>
                          </a:solidFill>
                          <a:latin typeface="Arial"/>
                          <a:cs typeface="Arial"/>
                        </a:rPr>
                        <a:t>Less than </a:t>
                      </a:r>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4.3%</a:t>
                      </a:r>
                    </a:p>
                  </a:txBody>
                  <a:tcPr marL="8573" marR="8573" marT="6350" marB="0" anchor="ctr">
                    <a:lnL cap="flat">
                      <a:noFill/>
                    </a:lnL>
                    <a:lnR cap="flat">
                      <a:noFill/>
                    </a:lnR>
                    <a:lnT cap="flat">
                      <a:noFill/>
                    </a:lnT>
                    <a:lnB>
                      <a:noFill/>
                    </a:lnB>
                    <a:lnTlToBr>
                      <a:noFill/>
                    </a:lnTlToBr>
                    <a:lnBlToTr>
                      <a:noFill/>
                    </a:lnBlToTr>
                    <a:noFill/>
                  </a:tcPr>
                </a:tc>
              </a:tr>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66565"/>
                          </a:solidFill>
                          <a:latin typeface="Arial"/>
                          <a:cs typeface="Arial"/>
                        </a:rPr>
                        <a:t>ASP+4.3% (the effective Medicare rate </a:t>
                      </a:r>
                      <a:br>
                        <a:rPr lang="en-US" sz="900" b="0" i="0" u="none" strike="noStrike" dirty="0" smtClean="0">
                          <a:solidFill>
                            <a:srgbClr val="666565"/>
                          </a:solidFill>
                          <a:latin typeface="Arial"/>
                          <a:cs typeface="Arial"/>
                        </a:rPr>
                      </a:br>
                      <a:r>
                        <a:rPr lang="en-US" sz="900" b="0" i="0" u="none" strike="noStrike" dirty="0" smtClean="0">
                          <a:solidFill>
                            <a:srgbClr val="666565"/>
                          </a:solidFill>
                          <a:latin typeface="Arial"/>
                          <a:cs typeface="Arial"/>
                        </a:rPr>
                        <a:t>under sequestration, as of 4/1/2013)</a:t>
                      </a:r>
                      <a:endParaRPr lang="en-US" sz="900" b="0" i="0" u="none" strike="noStrike" dirty="0">
                        <a:solidFill>
                          <a:srgbClr val="666565"/>
                        </a:solidFill>
                        <a:latin typeface="Arial"/>
                        <a:cs typeface="Arial"/>
                      </a:endParaRPr>
                    </a:p>
                  </a:txBody>
                  <a:tcPr marL="8573" marR="8573" marT="6350" marB="0" anchor="ctr">
                    <a:lnL cap="flat">
                      <a:noFill/>
                    </a:lnL>
                    <a:lnR cap="flat">
                      <a:noFill/>
                    </a:lnR>
                    <a:lnT cap="flat">
                      <a:noFill/>
                    </a:lnT>
                    <a:lnB>
                      <a:noFill/>
                    </a:lnB>
                    <a:lnTlToBr>
                      <a:noFill/>
                    </a:lnTlToBr>
                    <a:lnBlToTr>
                      <a:noFill/>
                    </a:lnBlToTr>
                    <a:noFill/>
                  </a:tcPr>
                </a:tc>
              </a:tr>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66565"/>
                          </a:solidFill>
                          <a:latin typeface="Arial"/>
                          <a:cs typeface="Arial"/>
                        </a:rPr>
                        <a:t>ASP+4.4% to ASP+5%</a:t>
                      </a:r>
                    </a:p>
                  </a:txBody>
                  <a:tcPr marL="8573" marR="8573" marT="6350" marB="0" anchor="ctr">
                    <a:lnL cap="flat">
                      <a:noFill/>
                    </a:lnL>
                    <a:lnR cap="flat">
                      <a:noFill/>
                    </a:lnR>
                    <a:lnT cap="flat">
                      <a:noFill/>
                    </a:lnT>
                    <a:lnB>
                      <a:noFill/>
                    </a:lnB>
                    <a:lnTlToBr>
                      <a:noFill/>
                    </a:lnTlToBr>
                    <a:lnBlToTr>
                      <a:noFill/>
                    </a:lnBlToTr>
                    <a:noFill/>
                  </a:tcPr>
                </a:tc>
              </a:tr>
              <a:tr h="3100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6% (the former Medicare rate)</a:t>
                      </a:r>
                    </a:p>
                  </a:txBody>
                  <a:tcPr marL="8573" marR="8573" marT="6350" marB="0" anchor="ctr">
                    <a:lnL cap="flat">
                      <a:noFill/>
                    </a:lnL>
                    <a:lnR cap="flat">
                      <a:noFill/>
                    </a:lnR>
                    <a:lnT>
                      <a:noFill/>
                    </a:lnT>
                    <a:lnB>
                      <a:noFill/>
                    </a:lnB>
                    <a:lnTlToBr>
                      <a:noFill/>
                    </a:lnTlToBr>
                    <a:lnBlToTr>
                      <a:noFill/>
                    </a:lnBlToTr>
                    <a:noFill/>
                  </a:tcPr>
                </a:tc>
              </a:tr>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7% to </a:t>
                      </a:r>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10% </a:t>
                      </a:r>
                    </a:p>
                  </a:txBody>
                  <a:tcPr marL="8573" marR="8573" marT="6350" marB="0" anchor="ctr">
                    <a:lnL cap="flat">
                      <a:noFill/>
                    </a:lnL>
                    <a:lnR cap="flat">
                      <a:noFill/>
                    </a:lnR>
                    <a:lnT>
                      <a:noFill/>
                    </a:lnT>
                    <a:lnB>
                      <a:noFill/>
                    </a:lnB>
                    <a:lnTlToBr>
                      <a:noFill/>
                    </a:lnTlToBr>
                    <a:lnBlToTr>
                      <a:noFill/>
                    </a:lnBlToTr>
                    <a:noFill/>
                  </a:tcPr>
                </a:tc>
              </a:tr>
              <a:tr h="2995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11% to </a:t>
                      </a:r>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15%</a:t>
                      </a:r>
                    </a:p>
                  </a:txBody>
                  <a:tcPr marL="8573" marR="8573" marT="6350" marB="0" anchor="ctr">
                    <a:lnL cap="flat">
                      <a:noFill/>
                    </a:lnL>
                    <a:lnR cap="flat">
                      <a:noFill/>
                    </a:lnR>
                    <a:lnT>
                      <a:noFill/>
                    </a:lnT>
                    <a:lnB>
                      <a:noFill/>
                    </a:lnB>
                    <a:lnTlToBr>
                      <a:noFill/>
                    </a:lnTlToBr>
                    <a:lnBlToTr>
                      <a:noFill/>
                    </a:lnBlToTr>
                    <a:noFill/>
                  </a:tcPr>
                </a:tc>
              </a:tr>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16% to </a:t>
                      </a:r>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20%</a:t>
                      </a:r>
                    </a:p>
                  </a:txBody>
                  <a:tcPr marL="8573" marR="8573" marT="6350" marB="0" anchor="ctr">
                    <a:lnL cap="flat">
                      <a:noFill/>
                    </a:lnL>
                    <a:lnR cap="flat">
                      <a:noFill/>
                    </a:lnR>
                    <a:lnT>
                      <a:noFill/>
                    </a:lnT>
                    <a:lnB>
                      <a:noFill/>
                    </a:lnB>
                    <a:lnTlToBr>
                      <a:noFill/>
                    </a:lnTlToBr>
                    <a:lnBlToTr>
                      <a:noFill/>
                    </a:lnBlToTr>
                    <a:noFill/>
                  </a:tcPr>
                </a:tc>
              </a:tr>
              <a:tr h="3100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66565"/>
                          </a:solidFill>
                          <a:latin typeface="Arial"/>
                          <a:cs typeface="Arial"/>
                        </a:rPr>
                        <a:t>Higher than </a:t>
                      </a:r>
                      <a:r>
                        <a:rPr lang="en-US" sz="900" b="0" i="0" u="none" strike="noStrike" dirty="0" smtClean="0">
                          <a:solidFill>
                            <a:srgbClr val="666565"/>
                          </a:solidFill>
                          <a:latin typeface="Arial"/>
                          <a:cs typeface="Arial"/>
                        </a:rPr>
                        <a:t>ASP+</a:t>
                      </a:r>
                      <a:r>
                        <a:rPr lang="en-US" sz="900" b="0" i="0" u="none" strike="noStrike" dirty="0">
                          <a:solidFill>
                            <a:srgbClr val="666565"/>
                          </a:solidFill>
                          <a:latin typeface="Arial"/>
                          <a:cs typeface="Arial"/>
                        </a:rPr>
                        <a:t>20%</a:t>
                      </a:r>
                    </a:p>
                  </a:txBody>
                  <a:tcPr marL="8573" marR="8573" marT="6350" marB="0" anchor="ctr">
                    <a:lnL cap="flat">
                      <a:noFill/>
                    </a:lnL>
                    <a:lnR cap="flat">
                      <a:noFill/>
                    </a:lnR>
                    <a:lnT>
                      <a:noFill/>
                    </a:lnT>
                    <a:lnB>
                      <a:noFill/>
                    </a:lnB>
                    <a:lnTlToBr>
                      <a:noFill/>
                    </a:lnTlToBr>
                    <a:lnBlToTr>
                      <a:noFill/>
                    </a:lnBlToTr>
                    <a:noFill/>
                  </a:tcPr>
                </a:tc>
              </a:tr>
              <a:tr h="3109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66565"/>
                          </a:solidFill>
                          <a:latin typeface="Arial"/>
                          <a:cs typeface="Arial"/>
                        </a:rPr>
                        <a:t>Unsure</a:t>
                      </a:r>
                    </a:p>
                  </a:txBody>
                  <a:tcPr marL="8573" marR="8573" marT="6350" marB="0" anchor="ctr">
                    <a:lnL cap="flat">
                      <a:noFill/>
                    </a:lnL>
                    <a:lnR cap="flat">
                      <a:noFill/>
                    </a:lnR>
                    <a:lnT>
                      <a:noFill/>
                    </a:lnT>
                    <a:lnB cap="flat">
                      <a:noFill/>
                    </a:lnB>
                    <a:lnTlToBr>
                      <a:noFill/>
                    </a:lnTlToBr>
                    <a:lnBlToTr>
                      <a:noFill/>
                    </a:lnBlToTr>
                    <a:noFill/>
                  </a:tcPr>
                </a:tc>
              </a:tr>
            </a:tbl>
          </a:graphicData>
        </a:graphic>
      </p:graphicFrame>
      <p:sp>
        <p:nvSpPr>
          <p:cNvPr id="113" name="Rectangle 34"/>
          <p:cNvSpPr>
            <a:spLocks noChangeArrowheads="1"/>
          </p:cNvSpPr>
          <p:nvPr/>
        </p:nvSpPr>
        <p:spPr bwMode="auto">
          <a:xfrm>
            <a:off x="2824286" y="2080966"/>
            <a:ext cx="6311304" cy="369332"/>
          </a:xfrm>
          <a:prstGeom prst="rect">
            <a:avLst/>
          </a:prstGeom>
          <a:noFill/>
          <a:ln w="9525" algn="ctr">
            <a:noFill/>
            <a:miter lim="800000"/>
            <a:headEnd/>
            <a:tailEnd/>
          </a:ln>
          <a:effectLst/>
        </p:spPr>
        <p:txBody>
          <a:bodyPr wrap="square" lIns="0" tIns="0" rIns="0" bIns="0" anchor="ctr">
            <a:spAutoFit/>
          </a:bodyPr>
          <a:lstStyle/>
          <a:p>
            <a:pPr>
              <a:tabLst>
                <a:tab pos="207797" algn="l"/>
              </a:tabLst>
              <a:defRPr/>
            </a:pPr>
            <a:r>
              <a:rPr lang="en-US" sz="1200" kern="0" dirty="0">
                <a:solidFill>
                  <a:srgbClr val="000000"/>
                </a:solidFill>
              </a:rPr>
              <a:t>At what rate does your organization most frequently reimburse branded agents </a:t>
            </a:r>
            <a:br>
              <a:rPr lang="en-US" sz="1200" kern="0" dirty="0">
                <a:solidFill>
                  <a:srgbClr val="000000"/>
                </a:solidFill>
              </a:rPr>
            </a:br>
            <a:r>
              <a:rPr lang="en-US" sz="1200" kern="0" dirty="0">
                <a:solidFill>
                  <a:srgbClr val="000000"/>
                </a:solidFill>
              </a:rPr>
              <a:t>relative to ASP?</a:t>
            </a:r>
          </a:p>
        </p:txBody>
      </p:sp>
      <p:sp>
        <p:nvSpPr>
          <p:cNvPr id="115" name="Text Box 43"/>
          <p:cNvSpPr txBox="1">
            <a:spLocks noChangeArrowheads="1"/>
          </p:cNvSpPr>
          <p:nvPr/>
        </p:nvSpPr>
        <p:spPr bwMode="auto">
          <a:xfrm>
            <a:off x="1152068" y="2166055"/>
            <a:ext cx="1144428" cy="1561257"/>
          </a:xfrm>
          <a:prstGeom prst="rect">
            <a:avLst/>
          </a:prstGeom>
          <a:noFill/>
          <a:ln w="9525" algn="ctr">
            <a:noFill/>
            <a:miter lim="800000"/>
            <a:headEnd/>
            <a:tailEnd/>
          </a:ln>
          <a:effectLst/>
        </p:spPr>
        <p:txBody>
          <a:bodyPr lIns="83119" tIns="41559" rIns="83119" bIns="41559">
            <a:spAutoFit/>
          </a:bodyPr>
          <a:lstStyle/>
          <a:p>
            <a:pPr algn="ctr">
              <a:spcBef>
                <a:spcPct val="50000"/>
              </a:spcBef>
              <a:defRPr/>
            </a:pPr>
            <a:r>
              <a:rPr lang="en-US" u="sng" kern="0" dirty="0">
                <a:solidFill>
                  <a:srgbClr val="FFFFFF"/>
                </a:solidFill>
              </a:rPr>
              <a:t>ASP</a:t>
            </a:r>
          </a:p>
          <a:p>
            <a:pPr algn="ctr">
              <a:spcBef>
                <a:spcPct val="50000"/>
              </a:spcBef>
              <a:defRPr/>
            </a:pPr>
            <a:r>
              <a:rPr lang="en-US" sz="1000" kern="0" dirty="0">
                <a:solidFill>
                  <a:srgbClr val="FFFFFF"/>
                </a:solidFill>
              </a:rPr>
              <a:t>58.8% of sample</a:t>
            </a:r>
            <a:br>
              <a:rPr lang="en-US" sz="1000" kern="0" dirty="0">
                <a:solidFill>
                  <a:srgbClr val="FFFFFF"/>
                </a:solidFill>
              </a:rPr>
            </a:br>
            <a:r>
              <a:rPr lang="en-US" sz="1000" kern="0" dirty="0">
                <a:solidFill>
                  <a:srgbClr val="FFFFFF"/>
                </a:solidFill>
              </a:rPr>
              <a:t>(-3.7% from Winter 2010)</a:t>
            </a:r>
          </a:p>
          <a:p>
            <a:pPr algn="ctr">
              <a:spcBef>
                <a:spcPct val="50000"/>
              </a:spcBef>
              <a:defRPr/>
            </a:pPr>
            <a:r>
              <a:rPr lang="en-US" sz="1000" kern="0" dirty="0">
                <a:solidFill>
                  <a:srgbClr val="FFFFFF"/>
                </a:solidFill>
              </a:rPr>
              <a:t>66.2% of covered lives</a:t>
            </a:r>
            <a:br>
              <a:rPr lang="en-US" sz="1000" kern="0" dirty="0">
                <a:solidFill>
                  <a:srgbClr val="FFFFFF"/>
                </a:solidFill>
              </a:rPr>
            </a:br>
            <a:r>
              <a:rPr lang="en-US" sz="1000" kern="0" dirty="0">
                <a:solidFill>
                  <a:srgbClr val="FFFFFF"/>
                </a:solidFill>
              </a:rPr>
              <a:t> (-4.5% from Winter 2010) </a:t>
            </a:r>
            <a:endParaRPr lang="en-US" sz="1100" kern="0" dirty="0">
              <a:solidFill>
                <a:srgbClr val="FFFFFF"/>
              </a:solidFill>
            </a:endParaRPr>
          </a:p>
        </p:txBody>
      </p:sp>
      <p:graphicFrame>
        <p:nvGraphicFramePr>
          <p:cNvPr id="116" name="Chart 115"/>
          <p:cNvGraphicFramePr/>
          <p:nvPr>
            <p:extLst/>
          </p:nvPr>
        </p:nvGraphicFramePr>
        <p:xfrm>
          <a:off x="619139" y="2102208"/>
          <a:ext cx="21259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17" name="Text Box 43"/>
          <p:cNvSpPr txBox="1">
            <a:spLocks noChangeArrowheads="1"/>
          </p:cNvSpPr>
          <p:nvPr/>
        </p:nvSpPr>
        <p:spPr bwMode="auto">
          <a:xfrm>
            <a:off x="1030620" y="2559414"/>
            <a:ext cx="1319479" cy="1284258"/>
          </a:xfrm>
          <a:prstGeom prst="rect">
            <a:avLst/>
          </a:prstGeom>
          <a:noFill/>
          <a:ln w="9525" algn="ctr">
            <a:noFill/>
            <a:miter lim="800000"/>
            <a:headEnd/>
            <a:tailEnd/>
          </a:ln>
          <a:effectLst/>
        </p:spPr>
        <p:txBody>
          <a:bodyPr wrap="square" lIns="83119" tIns="41559" rIns="83119" bIns="41559">
            <a:spAutoFit/>
          </a:bodyPr>
          <a:lstStyle/>
          <a:p>
            <a:pPr algn="ctr">
              <a:spcBef>
                <a:spcPct val="50000"/>
              </a:spcBef>
              <a:defRPr/>
            </a:pPr>
            <a:r>
              <a:rPr lang="en-US" u="sng" kern="0" dirty="0">
                <a:solidFill>
                  <a:srgbClr val="FFFFFF"/>
                </a:solidFill>
              </a:rPr>
              <a:t>ASP</a:t>
            </a:r>
          </a:p>
          <a:p>
            <a:pPr algn="ctr">
              <a:spcBef>
                <a:spcPct val="50000"/>
              </a:spcBef>
              <a:defRPr/>
            </a:pPr>
            <a:r>
              <a:rPr lang="en-US" sz="1000" kern="0" dirty="0">
                <a:solidFill>
                  <a:srgbClr val="FFFFFF"/>
                </a:solidFill>
              </a:rPr>
              <a:t>61% of sample</a:t>
            </a:r>
            <a:br>
              <a:rPr lang="en-US" sz="1000" kern="0" dirty="0">
                <a:solidFill>
                  <a:srgbClr val="FFFFFF"/>
                </a:solidFill>
              </a:rPr>
            </a:br>
            <a:endParaRPr lang="en-US" sz="1000" kern="0" dirty="0">
              <a:solidFill>
                <a:srgbClr val="FFFFFF"/>
              </a:solidFill>
            </a:endParaRPr>
          </a:p>
          <a:p>
            <a:pPr algn="ctr">
              <a:spcBef>
                <a:spcPct val="50000"/>
              </a:spcBef>
              <a:defRPr/>
            </a:pPr>
            <a:r>
              <a:rPr lang="en-US" sz="1000" kern="0" dirty="0">
                <a:solidFill>
                  <a:srgbClr val="FFFFFF"/>
                </a:solidFill>
              </a:rPr>
              <a:t>63% of covered lives</a:t>
            </a:r>
            <a:br>
              <a:rPr lang="en-US" sz="1000" kern="0" dirty="0">
                <a:solidFill>
                  <a:srgbClr val="FFFFFF"/>
                </a:solidFill>
              </a:rPr>
            </a:br>
            <a:r>
              <a:rPr lang="en-US" sz="1000" kern="0" dirty="0">
                <a:solidFill>
                  <a:srgbClr val="FFFFFF"/>
                </a:solidFill>
              </a:rPr>
              <a:t> </a:t>
            </a:r>
          </a:p>
        </p:txBody>
      </p:sp>
      <p:sp>
        <p:nvSpPr>
          <p:cNvPr id="118" name="Text Box 50"/>
          <p:cNvSpPr txBox="1">
            <a:spLocks noChangeArrowheads="1"/>
          </p:cNvSpPr>
          <p:nvPr/>
        </p:nvSpPr>
        <p:spPr bwMode="auto">
          <a:xfrm>
            <a:off x="1030185" y="4957280"/>
            <a:ext cx="1318060" cy="348300"/>
          </a:xfrm>
          <a:prstGeom prst="rect">
            <a:avLst/>
          </a:prstGeom>
          <a:noFill/>
          <a:ln w="9525" algn="ctr">
            <a:noFill/>
            <a:miter lim="800000"/>
            <a:headEnd/>
            <a:tailEnd/>
          </a:ln>
          <a:effectLst/>
        </p:spPr>
        <p:txBody>
          <a:bodyPr wrap="square" lIns="0" tIns="0" rIns="0" bIns="0">
            <a:spAutoFit/>
          </a:bodyPr>
          <a:lstStyle/>
          <a:p>
            <a:pPr algn="ctr">
              <a:lnSpc>
                <a:spcPct val="90000"/>
              </a:lnSpc>
              <a:spcBef>
                <a:spcPct val="50000"/>
              </a:spcBef>
              <a:defRPr/>
            </a:pPr>
            <a:r>
              <a:rPr lang="en-US" sz="900" u="sng" kern="0" dirty="0">
                <a:solidFill>
                  <a:srgbClr val="666565"/>
                </a:solidFill>
              </a:rPr>
              <a:t>Other</a:t>
            </a:r>
            <a:br>
              <a:rPr lang="en-US" sz="900" u="sng" kern="0" dirty="0">
                <a:solidFill>
                  <a:srgbClr val="666565"/>
                </a:solidFill>
              </a:rPr>
            </a:br>
            <a:r>
              <a:rPr lang="en-US" sz="800" kern="0" dirty="0">
                <a:solidFill>
                  <a:srgbClr val="666565"/>
                </a:solidFill>
              </a:rPr>
              <a:t>7% of sample</a:t>
            </a:r>
            <a:br>
              <a:rPr lang="en-US" sz="800" kern="0" dirty="0">
                <a:solidFill>
                  <a:srgbClr val="666565"/>
                </a:solidFill>
              </a:rPr>
            </a:br>
            <a:r>
              <a:rPr lang="en-US" sz="800" kern="0" dirty="0">
                <a:solidFill>
                  <a:srgbClr val="666565"/>
                </a:solidFill>
              </a:rPr>
              <a:t>3% of covered lives </a:t>
            </a:r>
          </a:p>
        </p:txBody>
      </p:sp>
      <p:sp>
        <p:nvSpPr>
          <p:cNvPr id="119" name="Text Box 49"/>
          <p:cNvSpPr txBox="1">
            <a:spLocks noChangeArrowheads="1"/>
          </p:cNvSpPr>
          <p:nvPr/>
        </p:nvSpPr>
        <p:spPr bwMode="auto">
          <a:xfrm>
            <a:off x="1040028" y="4091570"/>
            <a:ext cx="1305036" cy="776427"/>
          </a:xfrm>
          <a:prstGeom prst="rect">
            <a:avLst/>
          </a:prstGeom>
          <a:noFill/>
          <a:ln w="9525" algn="ctr">
            <a:noFill/>
            <a:miter lim="800000"/>
            <a:headEnd/>
            <a:tailEnd/>
          </a:ln>
          <a:effectLst/>
        </p:spPr>
        <p:txBody>
          <a:bodyPr wrap="square" lIns="83119" tIns="41559" rIns="83119" bIns="41559" anchor="ctr">
            <a:spAutoFit/>
          </a:bodyPr>
          <a:lstStyle/>
          <a:p>
            <a:pPr algn="ctr">
              <a:spcBef>
                <a:spcPct val="50000"/>
              </a:spcBef>
              <a:defRPr/>
            </a:pPr>
            <a:r>
              <a:rPr lang="en-US" u="sng" kern="0" dirty="0">
                <a:solidFill>
                  <a:srgbClr val="FFFFFF"/>
                </a:solidFill>
              </a:rPr>
              <a:t>AWP</a:t>
            </a:r>
            <a:r>
              <a:rPr lang="en-US" kern="0" dirty="0">
                <a:solidFill>
                  <a:srgbClr val="FFFFFF"/>
                </a:solidFill>
              </a:rPr>
              <a:t>*</a:t>
            </a:r>
          </a:p>
          <a:p>
            <a:pPr algn="ctr">
              <a:spcBef>
                <a:spcPct val="50000"/>
              </a:spcBef>
              <a:defRPr/>
            </a:pPr>
            <a:r>
              <a:rPr lang="en-US" sz="900" kern="0" dirty="0">
                <a:solidFill>
                  <a:srgbClr val="FFFFFF"/>
                </a:solidFill>
              </a:rPr>
              <a:t>32% of sample</a:t>
            </a:r>
          </a:p>
          <a:p>
            <a:pPr algn="ctr">
              <a:spcBef>
                <a:spcPct val="50000"/>
              </a:spcBef>
              <a:defRPr/>
            </a:pPr>
            <a:r>
              <a:rPr lang="en-US" sz="900" kern="0" dirty="0">
                <a:solidFill>
                  <a:srgbClr val="FFFFFF"/>
                </a:solidFill>
              </a:rPr>
              <a:t>35% of covered lives</a:t>
            </a:r>
          </a:p>
        </p:txBody>
      </p:sp>
      <p:sp>
        <p:nvSpPr>
          <p:cNvPr id="4" name="Left Brace 3"/>
          <p:cNvSpPr/>
          <p:nvPr/>
        </p:nvSpPr>
        <p:spPr>
          <a:xfrm>
            <a:off x="2370066" y="2119962"/>
            <a:ext cx="365010" cy="3114944"/>
          </a:xfrm>
          <a:prstGeom prst="leftBrace">
            <a:avLst>
              <a:gd name="adj1" fmla="val 23401"/>
              <a:gd name="adj2" fmla="val 31541"/>
            </a:avLst>
          </a:prstGeom>
          <a:ln w="12700" cap="flat" cmpd="sng" algn="ctr">
            <a:solidFill>
              <a:schemeClr val="tx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cxnSp>
        <p:nvCxnSpPr>
          <p:cNvPr id="22" name="Straight Connector 21"/>
          <p:cNvCxnSpPr/>
          <p:nvPr/>
        </p:nvCxnSpPr>
        <p:spPr>
          <a:xfrm>
            <a:off x="5250671" y="2436480"/>
            <a:ext cx="2242" cy="2799360"/>
          </a:xfrm>
          <a:prstGeom prst="line">
            <a:avLst/>
          </a:prstGeom>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Box 36"/>
          <p:cNvSpPr txBox="1">
            <a:spLocks noChangeArrowheads="1"/>
          </p:cNvSpPr>
          <p:nvPr/>
        </p:nvSpPr>
        <p:spPr bwMode="auto">
          <a:xfrm>
            <a:off x="5256381" y="5256905"/>
            <a:ext cx="3247220" cy="222429"/>
          </a:xfrm>
          <a:prstGeom prst="rect">
            <a:avLst/>
          </a:prstGeom>
          <a:noFill/>
          <a:ln w="3175" algn="ctr">
            <a:noFill/>
            <a:miter lim="800000"/>
            <a:headEnd/>
            <a:tailEnd/>
          </a:ln>
          <a:effectLst/>
        </p:spPr>
        <p:txBody>
          <a:bodyPr wrap="square" lIns="0" tIns="41559" rIns="83119" bIns="41559">
            <a:spAutoFit/>
          </a:bodyPr>
          <a:lstStyle/>
          <a:p>
            <a:pPr>
              <a:spcBef>
                <a:spcPct val="50000"/>
              </a:spcBef>
              <a:defRPr/>
            </a:pPr>
            <a:r>
              <a:rPr lang="en-US" sz="900" kern="0" dirty="0">
                <a:solidFill>
                  <a:srgbClr val="666565"/>
                </a:solidFill>
                <a:sym typeface="Wingdings" pitchFamily="2" charset="2"/>
              </a:rPr>
              <a:t>Percentage of Payers/Commercial Lives</a:t>
            </a:r>
          </a:p>
        </p:txBody>
      </p:sp>
    </p:spTree>
    <p:extLst>
      <p:ext uri="{BB962C8B-B14F-4D97-AF65-F5344CB8AC3E}">
        <p14:creationId xmlns:p14="http://schemas.microsoft.com/office/powerpoint/2010/main" val="42445767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Physician Reimbursement (1 of 2)</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tabLst>
                <a:tab pos="207797" algn="l"/>
              </a:tabLst>
            </a:pPr>
            <a:r>
              <a:rPr lang="en-US" sz="1600" dirty="0">
                <a:solidFill>
                  <a:srgbClr val="000000"/>
                </a:solidFill>
              </a:rPr>
              <a:t>What is the likelihood your organization/commercial insurers will adopt each </a:t>
            </a:r>
            <a:br>
              <a:rPr lang="en-US" sz="1600" dirty="0">
                <a:solidFill>
                  <a:srgbClr val="000000"/>
                </a:solidFill>
              </a:rPr>
            </a:br>
            <a:r>
              <a:rPr lang="en-US" sz="1600" dirty="0">
                <a:solidFill>
                  <a:srgbClr val="000000"/>
                </a:solidFill>
              </a:rPr>
              <a:t>of the following alternative physician reimbursement arrangements with </a:t>
            </a:r>
            <a:br>
              <a:rPr lang="en-US" sz="1600" dirty="0">
                <a:solidFill>
                  <a:srgbClr val="000000"/>
                </a:solidFill>
              </a:rPr>
            </a:br>
            <a:r>
              <a:rPr lang="en-US" sz="1600" dirty="0">
                <a:solidFill>
                  <a:srgbClr val="000000"/>
                </a:solidFill>
              </a:rPr>
              <a:t>oncologists in your commercial network?</a:t>
            </a:r>
          </a:p>
        </p:txBody>
      </p:sp>
      <p:grpSp>
        <p:nvGrpSpPr>
          <p:cNvPr id="10" name="Group 9"/>
          <p:cNvGrpSpPr/>
          <p:nvPr/>
        </p:nvGrpSpPr>
        <p:grpSpPr>
          <a:xfrm>
            <a:off x="378064" y="5711442"/>
            <a:ext cx="8765936" cy="392479"/>
            <a:chOff x="378064" y="5711442"/>
            <a:chExt cx="8765936" cy="39247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69332"/>
            </a:xfrm>
            <a:prstGeom prst="rect">
              <a:avLst/>
            </a:prstGeom>
          </p:spPr>
          <p:txBody>
            <a:bodyPr wrap="square">
              <a:spAutoFit/>
            </a:bodyPr>
            <a:lstStyle/>
            <a:p>
              <a:r>
                <a:rPr lang="en-US" sz="900" dirty="0">
                  <a:solidFill>
                    <a:srgbClr val="000000"/>
                  </a:solidFill>
                </a:rPr>
                <a:t>Twenty-one percent of payers already had pay-for-performance (P4P) programs in place, and another 26% thought they either would be likely to implement or will implement P4P in the next 12 to 18 months.</a:t>
              </a:r>
            </a:p>
          </p:txBody>
        </p:sp>
      </p:grpSp>
      <p:sp>
        <p:nvSpPr>
          <p:cNvPr id="22" name="TextBox 21"/>
          <p:cNvSpPr txBox="1"/>
          <p:nvPr/>
        </p:nvSpPr>
        <p:spPr>
          <a:xfrm>
            <a:off x="472834" y="5430306"/>
            <a:ext cx="3217863" cy="292388"/>
          </a:xfrm>
          <a:prstGeom prst="rect">
            <a:avLst/>
          </a:prstGeom>
          <a:noFill/>
        </p:spPr>
        <p:txBody>
          <a:bodyPr wrap="square" lIns="0" tIns="0" rtlCol="0" anchor="b">
            <a:spAutoFit/>
          </a:bodyPr>
          <a:lstStyle/>
          <a:p>
            <a:r>
              <a:rPr lang="en-US" sz="800" dirty="0">
                <a:solidFill>
                  <a:srgbClr val="666565"/>
                </a:solidFill>
                <a:cs typeface="Arial"/>
              </a:rPr>
              <a:t>*Significant difference between stakeholders.</a:t>
            </a:r>
          </a:p>
          <a:p>
            <a:r>
              <a:rPr lang="en-US" sz="800" baseline="30000" dirty="0">
                <a:solidFill>
                  <a:srgbClr val="666565"/>
                </a:solidFill>
                <a:cs typeface="Arial"/>
              </a:rPr>
              <a:t>  </a:t>
            </a:r>
            <a:r>
              <a:rPr lang="en-US" sz="800" dirty="0">
                <a:solidFill>
                  <a:srgbClr val="666565"/>
                </a:solidFill>
                <a:cs typeface="Arial"/>
              </a:rPr>
              <a:t>Payers n=103; Oncologists n=103; Practice Managers n=103.</a:t>
            </a:r>
          </a:p>
        </p:txBody>
      </p:sp>
      <p:sp>
        <p:nvSpPr>
          <p:cNvPr id="38" name="Rectangle 37"/>
          <p:cNvSpPr/>
          <p:nvPr/>
        </p:nvSpPr>
        <p:spPr bwMode="auto">
          <a:xfrm>
            <a:off x="477838" y="3994466"/>
            <a:ext cx="8188325" cy="548640"/>
          </a:xfrm>
          <a:prstGeom prst="rect">
            <a:avLst/>
          </a:prstGeom>
          <a:solidFill>
            <a:srgbClr val="000000">
              <a:alpha val="10000"/>
            </a:srgbClr>
          </a:solidFill>
          <a:ln w="9525" cap="flat" cmpd="sng" algn="ctr">
            <a:noFill/>
            <a:prstDash val="solid"/>
            <a:round/>
            <a:headEnd type="none" w="med" len="med"/>
            <a:tailEnd type="none" w="med" len="med"/>
          </a:ln>
          <a:effectLst/>
        </p:spPr>
        <p:txBody>
          <a:bodyPr vert="horz" wrap="square" lIns="83119" tIns="41559" rIns="83119" bIns="41559" numCol="1" rtlCol="0" anchor="ctr" anchorCtr="0" compatLnSpc="1">
            <a:prstTxWarp prst="textNoShape">
              <a:avLst/>
            </a:prstTxWarp>
          </a:bodyPr>
          <a:lstStyle/>
          <a:p>
            <a:pPr fontAlgn="base">
              <a:spcBef>
                <a:spcPct val="0"/>
              </a:spcBef>
              <a:spcAft>
                <a:spcPct val="0"/>
              </a:spcAft>
              <a:defRPr/>
            </a:pPr>
            <a:endParaRPr lang="en-US" sz="1300" b="1" kern="0" dirty="0">
              <a:solidFill>
                <a:srgbClr val="FFFFFF"/>
              </a:solidFill>
            </a:endParaRPr>
          </a:p>
        </p:txBody>
      </p:sp>
      <p:sp>
        <p:nvSpPr>
          <p:cNvPr id="39" name="Rectangle 38"/>
          <p:cNvSpPr/>
          <p:nvPr/>
        </p:nvSpPr>
        <p:spPr bwMode="auto">
          <a:xfrm>
            <a:off x="477838" y="2851466"/>
            <a:ext cx="8188325" cy="571500"/>
          </a:xfrm>
          <a:prstGeom prst="rect">
            <a:avLst/>
          </a:prstGeom>
          <a:solidFill>
            <a:srgbClr val="000000">
              <a:alpha val="10000"/>
            </a:srgbClr>
          </a:solidFill>
          <a:ln w="9525" cap="flat" cmpd="sng" algn="ctr">
            <a:noFill/>
            <a:prstDash val="solid"/>
            <a:round/>
            <a:headEnd type="none" w="med" len="med"/>
            <a:tailEnd type="none" w="med" len="med"/>
          </a:ln>
          <a:effectLst/>
        </p:spPr>
        <p:txBody>
          <a:bodyPr vert="horz" wrap="square" lIns="83119" tIns="41559" rIns="83119" bIns="41559" numCol="1" rtlCol="0" anchor="ctr" anchorCtr="0" compatLnSpc="1">
            <a:prstTxWarp prst="textNoShape">
              <a:avLst/>
            </a:prstTxWarp>
          </a:bodyPr>
          <a:lstStyle/>
          <a:p>
            <a:pPr fontAlgn="base">
              <a:spcBef>
                <a:spcPct val="0"/>
              </a:spcBef>
              <a:spcAft>
                <a:spcPct val="0"/>
              </a:spcAft>
              <a:defRPr/>
            </a:pPr>
            <a:endParaRPr lang="en-US" sz="1300" b="1" kern="0" dirty="0">
              <a:solidFill>
                <a:srgbClr val="FFFFFF"/>
              </a:solidFill>
            </a:endParaRPr>
          </a:p>
        </p:txBody>
      </p:sp>
      <p:graphicFrame>
        <p:nvGraphicFramePr>
          <p:cNvPr id="40" name="Chart 39"/>
          <p:cNvGraphicFramePr/>
          <p:nvPr>
            <p:extLst/>
          </p:nvPr>
        </p:nvGraphicFramePr>
        <p:xfrm>
          <a:off x="766382" y="2249488"/>
          <a:ext cx="7125462" cy="2876245"/>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Box 48"/>
          <p:cNvSpPr txBox="1">
            <a:spLocks noChangeArrowheads="1"/>
          </p:cNvSpPr>
          <p:nvPr/>
        </p:nvSpPr>
        <p:spPr bwMode="auto">
          <a:xfrm>
            <a:off x="3066625" y="5088578"/>
            <a:ext cx="4771647" cy="207040"/>
          </a:xfrm>
          <a:prstGeom prst="rect">
            <a:avLst/>
          </a:prstGeom>
          <a:noFill/>
          <a:ln w="9525">
            <a:noFill/>
            <a:miter lim="800000"/>
            <a:headEnd/>
            <a:tailEnd/>
          </a:ln>
          <a:effectLst/>
        </p:spPr>
        <p:txBody>
          <a:bodyPr wrap="square" lIns="83119" tIns="41559" rIns="83119" bIns="41559">
            <a:spAutoFit/>
          </a:bodyPr>
          <a:lstStyle/>
          <a:p>
            <a:pPr algn="ctr">
              <a:defRPr/>
            </a:pPr>
            <a:r>
              <a:rPr lang="en-US" sz="800" kern="0" dirty="0">
                <a:solidFill>
                  <a:srgbClr val="7F7F7F"/>
                </a:solidFill>
              </a:rPr>
              <a:t>Percentage of Respondents</a:t>
            </a:r>
          </a:p>
        </p:txBody>
      </p:sp>
      <p:graphicFrame>
        <p:nvGraphicFramePr>
          <p:cNvPr id="42" name="Table 41"/>
          <p:cNvGraphicFramePr>
            <a:graphicFrameLocks noGrp="1"/>
          </p:cNvGraphicFramePr>
          <p:nvPr>
            <p:extLst/>
          </p:nvPr>
        </p:nvGraphicFramePr>
        <p:xfrm>
          <a:off x="477838" y="2848201"/>
          <a:ext cx="2343150" cy="2235924"/>
        </p:xfrm>
        <a:graphic>
          <a:graphicData uri="http://schemas.openxmlformats.org/drawingml/2006/table">
            <a:tbl>
              <a:tblPr/>
              <a:tblGrid>
                <a:gridCol w="1171575"/>
                <a:gridCol w="1171575"/>
              </a:tblGrid>
              <a:tr h="186327">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latin typeface="Arial"/>
                          <a:cs typeface="Arial"/>
                        </a:rPr>
                        <a:t>Shared savings program</a:t>
                      </a: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latin typeface="Arial"/>
                          <a:cs typeface="Arial"/>
                        </a:rPr>
                        <a:t>Pay-for-performance</a:t>
                      </a: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latin typeface="Arial"/>
                          <a:cs typeface="Arial"/>
                        </a:rPr>
                        <a:t>Case management fees</a:t>
                      </a: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a:solidFill>
                            <a:srgbClr val="000000"/>
                          </a:solidFill>
                          <a:latin typeface="Arial"/>
                          <a:cs typeface="Arial"/>
                        </a:rPr>
                        <a:t>Expanded payments for </a:t>
                      </a:r>
                      <a:r>
                        <a:rPr lang="en-US" sz="800" b="0" i="0" u="none" strike="noStrike" dirty="0" smtClean="0">
                          <a:solidFill>
                            <a:srgbClr val="000000"/>
                          </a:solidFill>
                          <a:latin typeface="Arial"/>
                          <a:cs typeface="Arial"/>
                        </a:rPr>
                        <a:t>advanced </a:t>
                      </a:r>
                      <a:r>
                        <a:rPr lang="en-US" sz="800" b="0" i="0" u="none" strike="noStrike" dirty="0">
                          <a:solidFill>
                            <a:srgbClr val="000000"/>
                          </a:solidFill>
                          <a:latin typeface="Arial"/>
                          <a:cs typeface="Arial"/>
                        </a:rPr>
                        <a:t>care planning</a:t>
                      </a: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327">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43" name="Table 42"/>
          <p:cNvGraphicFramePr>
            <a:graphicFrameLocks noGrp="1"/>
          </p:cNvGraphicFramePr>
          <p:nvPr>
            <p:extLst/>
          </p:nvPr>
        </p:nvGraphicFramePr>
        <p:xfrm>
          <a:off x="7920263" y="2855819"/>
          <a:ext cx="617220" cy="2232756"/>
        </p:xfrm>
        <a:graphic>
          <a:graphicData uri="http://schemas.openxmlformats.org/drawingml/2006/table">
            <a:tbl>
              <a:tblPr/>
              <a:tblGrid>
                <a:gridCol w="617220"/>
              </a:tblGrid>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2.72</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2.64</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2.81</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2.89</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2.85</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2.85</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2.29*</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2.66</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2.74*</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2.45</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2.84</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186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2.71</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3" name="Group 2"/>
          <p:cNvGrpSpPr/>
          <p:nvPr/>
        </p:nvGrpSpPr>
        <p:grpSpPr>
          <a:xfrm>
            <a:off x="4471362" y="2395983"/>
            <a:ext cx="191448" cy="64008"/>
            <a:chOff x="4471362" y="2370750"/>
            <a:chExt cx="191448" cy="64008"/>
          </a:xfrm>
        </p:grpSpPr>
        <p:sp>
          <p:nvSpPr>
            <p:cNvPr id="50" name="Rectangle 49"/>
            <p:cNvSpPr/>
            <p:nvPr/>
          </p:nvSpPr>
          <p:spPr bwMode="auto">
            <a:xfrm>
              <a:off x="4532959" y="2370750"/>
              <a:ext cx="64008" cy="64008"/>
            </a:xfrm>
            <a:prstGeom prst="rect">
              <a:avLst/>
            </a:prstGeom>
            <a:solidFill>
              <a:srgbClr val="A62A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sp>
          <p:nvSpPr>
            <p:cNvPr id="51" name="Rectangle 50"/>
            <p:cNvSpPr/>
            <p:nvPr/>
          </p:nvSpPr>
          <p:spPr bwMode="auto">
            <a:xfrm>
              <a:off x="4598802" y="2370750"/>
              <a:ext cx="64008" cy="64008"/>
            </a:xfrm>
            <a:prstGeom prst="rect">
              <a:avLst/>
            </a:prstGeom>
            <a:solidFill>
              <a:srgbClr val="54D0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sp>
          <p:nvSpPr>
            <p:cNvPr id="52" name="Rectangle 51"/>
            <p:cNvSpPr/>
            <p:nvPr/>
          </p:nvSpPr>
          <p:spPr bwMode="auto">
            <a:xfrm>
              <a:off x="4471362" y="2370750"/>
              <a:ext cx="64008" cy="64008"/>
            </a:xfrm>
            <a:prstGeom prst="rect">
              <a:avLst/>
            </a:prstGeom>
            <a:solidFill>
              <a:srgbClr val="037AE7"/>
            </a:solidFill>
            <a:ln w="9525" cap="flat" cmpd="sng" algn="ctr">
              <a:noFill/>
              <a:prstDash val="solid"/>
              <a:round/>
              <a:headEnd type="none" w="med" len="med"/>
              <a:tailEnd type="none" w="med" len="med"/>
            </a:ln>
            <a:effectLst/>
          </p:spPr>
          <p:txBody>
            <a:bodyPr vert="horz" wrap="square" lIns="83119" tIns="41559" rIns="83119" bIns="41559"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grpSp>
      <p:grpSp>
        <p:nvGrpSpPr>
          <p:cNvPr id="4" name="Group 3"/>
          <p:cNvGrpSpPr/>
          <p:nvPr/>
        </p:nvGrpSpPr>
        <p:grpSpPr>
          <a:xfrm>
            <a:off x="1146543" y="2537309"/>
            <a:ext cx="188279" cy="64008"/>
            <a:chOff x="1146543" y="2521148"/>
            <a:chExt cx="188279" cy="64008"/>
          </a:xfrm>
        </p:grpSpPr>
        <p:sp>
          <p:nvSpPr>
            <p:cNvPr id="63" name="Rectangle 62"/>
            <p:cNvSpPr/>
            <p:nvPr/>
          </p:nvSpPr>
          <p:spPr bwMode="auto">
            <a:xfrm>
              <a:off x="1208145" y="2521148"/>
              <a:ext cx="64008" cy="64008"/>
            </a:xfrm>
            <a:prstGeom prst="rect">
              <a:avLst/>
            </a:prstGeom>
            <a:solidFill>
              <a:srgbClr val="E1A1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sp>
          <p:nvSpPr>
            <p:cNvPr id="64" name="Rectangle 63"/>
            <p:cNvSpPr/>
            <p:nvPr/>
          </p:nvSpPr>
          <p:spPr bwMode="auto">
            <a:xfrm>
              <a:off x="1270814" y="2521148"/>
              <a:ext cx="64008" cy="64008"/>
            </a:xfrm>
            <a:prstGeom prst="rect">
              <a:avLst/>
            </a:prstGeom>
            <a:solidFill>
              <a:srgbClr val="C4F6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sp>
          <p:nvSpPr>
            <p:cNvPr id="65" name="Rectangle 64"/>
            <p:cNvSpPr/>
            <p:nvPr/>
          </p:nvSpPr>
          <p:spPr bwMode="auto">
            <a:xfrm>
              <a:off x="1146543" y="2521148"/>
              <a:ext cx="64008" cy="64008"/>
            </a:xfrm>
            <a:prstGeom prst="rect">
              <a:avLst/>
            </a:prstGeom>
            <a:solidFill>
              <a:srgbClr val="B9D3FD"/>
            </a:solidFill>
            <a:ln w="9525" cap="flat" cmpd="sng" algn="ctr">
              <a:noFill/>
              <a:prstDash val="solid"/>
              <a:round/>
              <a:headEnd type="none" w="med" len="med"/>
              <a:tailEnd type="none" w="med" len="med"/>
            </a:ln>
            <a:effectLst/>
          </p:spPr>
          <p:txBody>
            <a:bodyPr vert="horz" wrap="square" lIns="83119" tIns="41559" rIns="83119" bIns="41559" numCol="1" rtlCol="0" anchor="t" anchorCtr="0" compatLnSpc="1">
              <a:prstTxWarp prst="textNoShape">
                <a:avLst/>
              </a:prstTxWarp>
            </a:bodyPr>
            <a:lstStyle/>
            <a:p>
              <a:pPr fontAlgn="base">
                <a:spcBef>
                  <a:spcPct val="0"/>
                </a:spcBef>
                <a:spcAft>
                  <a:spcPct val="0"/>
                </a:spcAft>
                <a:defRPr/>
              </a:pPr>
              <a:endParaRPr lang="en-US" i="1" kern="0" dirty="0">
                <a:solidFill>
                  <a:srgbClr val="000000"/>
                </a:solidFill>
              </a:endParaRPr>
            </a:p>
          </p:txBody>
        </p:sp>
      </p:grpSp>
      <p:sp>
        <p:nvSpPr>
          <p:cNvPr id="6" name="Rectangle 5"/>
          <p:cNvSpPr/>
          <p:nvPr/>
        </p:nvSpPr>
        <p:spPr>
          <a:xfrm>
            <a:off x="1137362" y="2393748"/>
            <a:ext cx="68036" cy="6803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1203903" y="2393748"/>
            <a:ext cx="68036" cy="6803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1267403" y="2393748"/>
            <a:ext cx="68036" cy="6803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Rectangle 30"/>
          <p:cNvSpPr/>
          <p:nvPr/>
        </p:nvSpPr>
        <p:spPr>
          <a:xfrm>
            <a:off x="4466551" y="2395895"/>
            <a:ext cx="68036" cy="6803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4533092" y="2395895"/>
            <a:ext cx="68036" cy="6803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p:nvSpPr>
        <p:spPr>
          <a:xfrm>
            <a:off x="4596592" y="2395895"/>
            <a:ext cx="68036" cy="680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p:nvSpPr>
        <p:spPr>
          <a:xfrm>
            <a:off x="1139505" y="2538995"/>
            <a:ext cx="68036" cy="680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p:nvSpPr>
        <p:spPr>
          <a:xfrm>
            <a:off x="1206046" y="2538995"/>
            <a:ext cx="68036" cy="6803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1269546" y="2538995"/>
            <a:ext cx="68036" cy="6803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5" name="Rectangle 44"/>
          <p:cNvSpPr/>
          <p:nvPr/>
        </p:nvSpPr>
        <p:spPr>
          <a:xfrm>
            <a:off x="4465116" y="2537564"/>
            <a:ext cx="68036" cy="6803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p:nvSpPr>
        <p:spPr>
          <a:xfrm>
            <a:off x="4531657" y="2537564"/>
            <a:ext cx="68036" cy="6803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4595157" y="2537564"/>
            <a:ext cx="68036" cy="68036"/>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4" name="Rectangle 53"/>
          <p:cNvSpPr/>
          <p:nvPr/>
        </p:nvSpPr>
        <p:spPr>
          <a:xfrm>
            <a:off x="1140220" y="2679231"/>
            <a:ext cx="68036" cy="68036"/>
          </a:xfrm>
          <a:prstGeom prst="rect">
            <a:avLst/>
          </a:prstGeom>
          <a:solidFill>
            <a:srgbClr val="DEE1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5" name="Rectangle 54"/>
          <p:cNvSpPr/>
          <p:nvPr/>
        </p:nvSpPr>
        <p:spPr>
          <a:xfrm>
            <a:off x="1206761" y="2679231"/>
            <a:ext cx="68036" cy="68036"/>
          </a:xfrm>
          <a:prstGeom prst="rect">
            <a:avLst/>
          </a:prstGeom>
          <a:solidFill>
            <a:srgbClr val="C6D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1270261" y="2679231"/>
            <a:ext cx="68036" cy="68036"/>
          </a:xfrm>
          <a:prstGeom prst="rect">
            <a:avLst/>
          </a:prstGeom>
          <a:solidFill>
            <a:srgbClr val="F3E8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9" name="Rectangle 58"/>
          <p:cNvSpPr/>
          <p:nvPr/>
        </p:nvSpPr>
        <p:spPr>
          <a:xfrm>
            <a:off x="4600881" y="2679232"/>
            <a:ext cx="68036" cy="6803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595778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73605" y="4340001"/>
            <a:ext cx="8179915" cy="731744"/>
          </a:xfrm>
          <a:prstGeom prst="rect">
            <a:avLst/>
          </a:prstGeom>
          <a:solidFill>
            <a:srgbClr val="000000">
              <a:alpha val="10000"/>
            </a:srgbClr>
          </a:solidFill>
          <a:ln w="9525" cap="flat" cmpd="sng" algn="ctr">
            <a:noFill/>
            <a:prstDash val="solid"/>
            <a:round/>
            <a:headEnd type="none" w="med" len="med"/>
            <a:tailEnd type="none" w="med" len="med"/>
          </a:ln>
          <a:effectLst/>
        </p:spPr>
        <p:txBody>
          <a:bodyPr vert="horz" wrap="square" lIns="83119" tIns="41559" rIns="83119" bIns="41559" numCol="1" rtlCol="0" anchor="ctr" anchorCtr="0" compatLnSpc="1">
            <a:prstTxWarp prst="textNoShape">
              <a:avLst/>
            </a:prstTxWarp>
          </a:bodyPr>
          <a:lstStyle/>
          <a:p>
            <a:pPr fontAlgn="base">
              <a:spcBef>
                <a:spcPct val="0"/>
              </a:spcBef>
              <a:spcAft>
                <a:spcPct val="0"/>
              </a:spcAft>
              <a:defRPr/>
            </a:pPr>
            <a:endParaRPr lang="en-US" sz="1300" b="1" kern="0" dirty="0">
              <a:solidFill>
                <a:srgbClr val="FFFFFF"/>
              </a:solidFill>
              <a:cs typeface="Arial"/>
            </a:endParaRPr>
          </a:p>
        </p:txBody>
      </p:sp>
      <p:sp>
        <p:nvSpPr>
          <p:cNvPr id="2" name="Title 1"/>
          <p:cNvSpPr>
            <a:spLocks noGrp="1"/>
          </p:cNvSpPr>
          <p:nvPr>
            <p:ph type="title"/>
          </p:nvPr>
        </p:nvSpPr>
        <p:spPr/>
        <p:txBody>
          <a:bodyPr/>
          <a:lstStyle/>
          <a:p>
            <a:r>
              <a:rPr lang="en-US" dirty="0"/>
              <a:t>Alternative Physician Reimbursement (2 of 2)</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spcBef>
                <a:spcPct val="50000"/>
              </a:spcBef>
            </a:pPr>
            <a:r>
              <a:rPr lang="en-US" sz="1600" dirty="0">
                <a:solidFill>
                  <a:srgbClr val="000000"/>
                </a:solidFill>
              </a:rPr>
              <a:t>What is the likelihood your organization/commercial insurers will adopt each </a:t>
            </a:r>
            <a:br>
              <a:rPr lang="en-US" sz="1600" dirty="0">
                <a:solidFill>
                  <a:srgbClr val="000000"/>
                </a:solidFill>
              </a:rPr>
            </a:br>
            <a:r>
              <a:rPr lang="en-US" sz="1600" dirty="0">
                <a:solidFill>
                  <a:srgbClr val="000000"/>
                </a:solidFill>
              </a:rPr>
              <a:t>of the following alternative physician reimbursement arrangements with </a:t>
            </a:r>
            <a:br>
              <a:rPr lang="en-US" sz="1600" dirty="0">
                <a:solidFill>
                  <a:srgbClr val="000000"/>
                </a:solidFill>
              </a:rPr>
            </a:br>
            <a:r>
              <a:rPr lang="en-US" sz="1600" dirty="0">
                <a:solidFill>
                  <a:srgbClr val="000000"/>
                </a:solidFill>
              </a:rPr>
              <a:t>oncologists in your commercial network?</a:t>
            </a:r>
          </a:p>
        </p:txBody>
      </p:sp>
      <p:grpSp>
        <p:nvGrpSpPr>
          <p:cNvPr id="10" name="Group 9"/>
          <p:cNvGrpSpPr/>
          <p:nvPr/>
        </p:nvGrpSpPr>
        <p:grpSpPr>
          <a:xfrm>
            <a:off x="378064" y="5711442"/>
            <a:ext cx="8765936" cy="392479"/>
            <a:chOff x="378064" y="5711442"/>
            <a:chExt cx="8765936" cy="39247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69332"/>
            </a:xfrm>
            <a:prstGeom prst="rect">
              <a:avLst/>
            </a:prstGeom>
          </p:spPr>
          <p:txBody>
            <a:bodyPr wrap="square">
              <a:spAutoFit/>
            </a:bodyPr>
            <a:lstStyle/>
            <a:p>
              <a:r>
                <a:rPr lang="en-US" sz="900" dirty="0">
                  <a:solidFill>
                    <a:srgbClr val="000000"/>
                  </a:solidFill>
                </a:rPr>
                <a:t>A majority of payers stated that they would not or were unlikely to implement capitation/global payments, but oncologists and practice managers </a:t>
              </a:r>
              <a:br>
                <a:rPr lang="en-US" sz="900" dirty="0">
                  <a:solidFill>
                    <a:srgbClr val="000000"/>
                  </a:solidFill>
                </a:rPr>
              </a:br>
              <a:r>
                <a:rPr lang="en-US" sz="900" dirty="0">
                  <a:solidFill>
                    <a:srgbClr val="000000"/>
                  </a:solidFill>
                </a:rPr>
                <a:t>believed the likelihood was higher.</a:t>
              </a:r>
            </a:p>
          </p:txBody>
        </p:sp>
      </p:grpSp>
      <p:sp>
        <p:nvSpPr>
          <p:cNvPr id="22" name="TextBox 21"/>
          <p:cNvSpPr txBox="1"/>
          <p:nvPr/>
        </p:nvSpPr>
        <p:spPr>
          <a:xfrm>
            <a:off x="472834" y="5430306"/>
            <a:ext cx="3217863" cy="292388"/>
          </a:xfrm>
          <a:prstGeom prst="rect">
            <a:avLst/>
          </a:prstGeom>
          <a:noFill/>
        </p:spPr>
        <p:txBody>
          <a:bodyPr wrap="square" lIns="0" tIns="0" rtlCol="0" anchor="b">
            <a:spAutoFit/>
          </a:bodyPr>
          <a:lstStyle/>
          <a:p>
            <a:r>
              <a:rPr lang="en-US" sz="800" dirty="0">
                <a:solidFill>
                  <a:srgbClr val="666565"/>
                </a:solidFill>
                <a:cs typeface="Arial"/>
              </a:rPr>
              <a:t>*^Significant difference between stakeholders.</a:t>
            </a:r>
          </a:p>
          <a:p>
            <a:r>
              <a:rPr lang="en-US" sz="800" baseline="30000" dirty="0">
                <a:solidFill>
                  <a:srgbClr val="666565"/>
                </a:solidFill>
                <a:cs typeface="Arial"/>
              </a:rPr>
              <a:t>    </a:t>
            </a:r>
            <a:r>
              <a:rPr lang="en-US" sz="800" dirty="0">
                <a:solidFill>
                  <a:srgbClr val="666565"/>
                </a:solidFill>
                <a:cs typeface="Arial"/>
              </a:rPr>
              <a:t>Payers n=103; Oncologists n=103; Practice Managers n=103.</a:t>
            </a:r>
          </a:p>
        </p:txBody>
      </p:sp>
      <p:sp>
        <p:nvSpPr>
          <p:cNvPr id="66" name="Rectangle 65"/>
          <p:cNvSpPr/>
          <p:nvPr/>
        </p:nvSpPr>
        <p:spPr bwMode="auto">
          <a:xfrm>
            <a:off x="477838" y="2846367"/>
            <a:ext cx="8179915" cy="739140"/>
          </a:xfrm>
          <a:prstGeom prst="rect">
            <a:avLst/>
          </a:prstGeom>
          <a:solidFill>
            <a:srgbClr val="000000">
              <a:alpha val="10000"/>
            </a:srgbClr>
          </a:solidFill>
          <a:ln w="9525" cap="flat" cmpd="sng" algn="ctr">
            <a:noFill/>
            <a:prstDash val="solid"/>
            <a:round/>
            <a:headEnd type="none" w="med" len="med"/>
            <a:tailEnd type="none" w="med" len="med"/>
          </a:ln>
          <a:effectLst/>
        </p:spPr>
        <p:txBody>
          <a:bodyPr vert="horz" wrap="square" lIns="83119" tIns="41559" rIns="83119" bIns="41559" numCol="1" rtlCol="0" anchor="ctr" anchorCtr="0" compatLnSpc="1">
            <a:prstTxWarp prst="textNoShape">
              <a:avLst/>
            </a:prstTxWarp>
          </a:bodyPr>
          <a:lstStyle/>
          <a:p>
            <a:pPr fontAlgn="base">
              <a:spcBef>
                <a:spcPct val="0"/>
              </a:spcBef>
              <a:spcAft>
                <a:spcPct val="0"/>
              </a:spcAft>
              <a:defRPr/>
            </a:pPr>
            <a:endParaRPr lang="en-US" sz="1300" b="1" kern="0" dirty="0">
              <a:solidFill>
                <a:srgbClr val="FFFFFF"/>
              </a:solidFill>
              <a:cs typeface="Arial"/>
            </a:endParaRPr>
          </a:p>
        </p:txBody>
      </p:sp>
      <p:graphicFrame>
        <p:nvGraphicFramePr>
          <p:cNvPr id="67" name="Chart 66"/>
          <p:cNvGraphicFramePr/>
          <p:nvPr>
            <p:extLst/>
          </p:nvPr>
        </p:nvGraphicFramePr>
        <p:xfrm>
          <a:off x="779106" y="2227791"/>
          <a:ext cx="7125462" cy="2876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Table 67"/>
          <p:cNvGraphicFramePr>
            <a:graphicFrameLocks noGrp="1"/>
          </p:cNvGraphicFramePr>
          <p:nvPr>
            <p:extLst/>
          </p:nvPr>
        </p:nvGraphicFramePr>
        <p:xfrm>
          <a:off x="469428" y="2826505"/>
          <a:ext cx="2343150" cy="2220687"/>
        </p:xfrm>
        <a:graphic>
          <a:graphicData uri="http://schemas.openxmlformats.org/drawingml/2006/table">
            <a:tbl>
              <a:tblPr/>
              <a:tblGrid>
                <a:gridCol w="1171575"/>
                <a:gridCol w="1171575"/>
              </a:tblGrid>
              <a:tr h="24674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000000"/>
                          </a:solidFill>
                          <a:latin typeface="Arial"/>
                          <a:cs typeface="Arial"/>
                        </a:rPr>
                        <a:t>Episode-of-care payments</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000000"/>
                          </a:solidFill>
                          <a:latin typeface="Arial"/>
                          <a:cs typeface="Arial"/>
                        </a:rPr>
                        <a:t> At-cost drug reimbursement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000000"/>
                          </a:solidFill>
                          <a:latin typeface="Arial"/>
                          <a:cs typeface="Arial"/>
                        </a:rPr>
                        <a:t>Capitation/global payments </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Payer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Oncologist</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6743">
                <a:tc vMerge="1">
                  <a:txBody>
                    <a:bodyPr/>
                    <a:lstStyle/>
                    <a:p>
                      <a:pPr algn="r"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800" b="0" i="0" u="none" strike="noStrike" dirty="0" smtClean="0">
                          <a:solidFill>
                            <a:srgbClr val="000000"/>
                          </a:solidFill>
                          <a:latin typeface="Arial"/>
                          <a:cs typeface="Arial"/>
                        </a:rPr>
                        <a:t>Practice Manager</a:t>
                      </a:r>
                      <a:endParaRPr lang="en-US" sz="800" b="0" i="0" u="none" strike="noStrike" dirty="0">
                        <a:solidFill>
                          <a:srgbClr val="000000"/>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69" name="Text Box 48"/>
          <p:cNvSpPr txBox="1">
            <a:spLocks noChangeArrowheads="1"/>
          </p:cNvSpPr>
          <p:nvPr/>
        </p:nvSpPr>
        <p:spPr bwMode="auto">
          <a:xfrm>
            <a:off x="2433174" y="5092114"/>
            <a:ext cx="5417820" cy="207040"/>
          </a:xfrm>
          <a:prstGeom prst="rect">
            <a:avLst/>
          </a:prstGeom>
          <a:noFill/>
          <a:ln w="9525">
            <a:noFill/>
            <a:miter lim="800000"/>
            <a:headEnd/>
            <a:tailEnd/>
          </a:ln>
          <a:effectLst/>
        </p:spPr>
        <p:txBody>
          <a:bodyPr wrap="square" lIns="83119" tIns="41559" rIns="83119" bIns="41559">
            <a:spAutoFit/>
          </a:bodyPr>
          <a:lstStyle/>
          <a:p>
            <a:pPr algn="ctr">
              <a:defRPr/>
            </a:pPr>
            <a:r>
              <a:rPr lang="en-US" sz="800" kern="0" dirty="0">
                <a:solidFill>
                  <a:srgbClr val="7F7F7F"/>
                </a:solidFill>
                <a:cs typeface="Arial"/>
              </a:rPr>
              <a:t>Percentage of Respondents</a:t>
            </a:r>
          </a:p>
        </p:txBody>
      </p:sp>
      <p:sp>
        <p:nvSpPr>
          <p:cNvPr id="70" name="TextBox 69"/>
          <p:cNvSpPr txBox="1"/>
          <p:nvPr/>
        </p:nvSpPr>
        <p:spPr>
          <a:xfrm>
            <a:off x="7791988" y="2625707"/>
            <a:ext cx="864108" cy="253207"/>
          </a:xfrm>
          <a:prstGeom prst="rect">
            <a:avLst/>
          </a:prstGeom>
          <a:noFill/>
        </p:spPr>
        <p:txBody>
          <a:bodyPr wrap="square" lIns="83119" tIns="41559" rIns="83119" bIns="41559" rtlCol="0">
            <a:spAutoFit/>
          </a:bodyPr>
          <a:lstStyle/>
          <a:p>
            <a:pPr algn="ctr">
              <a:defRPr/>
            </a:pPr>
            <a:r>
              <a:rPr lang="en-US" sz="1100" kern="0" dirty="0">
                <a:solidFill>
                  <a:srgbClr val="7F7F7F"/>
                </a:solidFill>
                <a:cs typeface="Arial"/>
              </a:rPr>
              <a:t>Mean</a:t>
            </a:r>
            <a:endParaRPr lang="en-US" sz="1300" kern="0" dirty="0">
              <a:solidFill>
                <a:srgbClr val="7F7F7F"/>
              </a:solidFill>
              <a:cs typeface="Arial"/>
            </a:endParaRPr>
          </a:p>
        </p:txBody>
      </p:sp>
      <p:graphicFrame>
        <p:nvGraphicFramePr>
          <p:cNvPr id="71" name="Table 70"/>
          <p:cNvGraphicFramePr>
            <a:graphicFrameLocks noGrp="1"/>
          </p:cNvGraphicFramePr>
          <p:nvPr>
            <p:extLst/>
          </p:nvPr>
        </p:nvGraphicFramePr>
        <p:xfrm>
          <a:off x="7924576" y="2834128"/>
          <a:ext cx="617220" cy="2228301"/>
        </p:xfrm>
        <a:graphic>
          <a:graphicData uri="http://schemas.openxmlformats.org/drawingml/2006/table">
            <a:tbl>
              <a:tblPr/>
              <a:tblGrid>
                <a:gridCol w="617220"/>
              </a:tblGrid>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2.51</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2.62</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2.84</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2.18^</a:t>
                      </a:r>
                      <a:endParaRPr lang="en-US" sz="800" b="0" i="0" u="none" strike="noStrike" baseline="30000"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2.50*</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7F7F7F"/>
                          </a:solidFill>
                          <a:latin typeface="Arial"/>
                          <a:cs typeface="Arial"/>
                        </a:rPr>
                        <a:t>3.09*^</a:t>
                      </a:r>
                      <a:endParaRPr lang="en-US" sz="800" b="0" i="0" u="none" strike="noStrike" baseline="30000" dirty="0" smtClean="0">
                        <a:solidFill>
                          <a:srgbClr val="7F7F7F"/>
                        </a:solidFill>
                        <a:latin typeface="+mn-lt"/>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7F7F7F"/>
                          </a:solidFill>
                          <a:latin typeface="Arial"/>
                          <a:cs typeface="Arial"/>
                        </a:rPr>
                        <a:t>2.14*^</a:t>
                      </a:r>
                      <a:endParaRPr lang="en-US" sz="800" b="0" i="0" u="none" strike="noStrike" baseline="30000" dirty="0" smtClean="0">
                        <a:solidFill>
                          <a:srgbClr val="7F7F7F"/>
                        </a:solidFill>
                        <a:latin typeface="+mn-lt"/>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800" b="0" i="0" u="none" strike="noStrike" dirty="0" smtClean="0">
                          <a:solidFill>
                            <a:srgbClr val="7F7F7F"/>
                          </a:solidFill>
                          <a:latin typeface="Arial"/>
                          <a:cs typeface="Arial"/>
                        </a:rPr>
                        <a:t>2.75*</a:t>
                      </a:r>
                      <a:endParaRPr lang="en-US" sz="800" b="0" i="0" u="none" strike="noStrike" dirty="0">
                        <a:solidFill>
                          <a:srgbClr val="7F7F7F"/>
                        </a:solidFill>
                        <a:latin typeface="Arial"/>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r h="2475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7F7F7F"/>
                          </a:solidFill>
                          <a:latin typeface="Arial"/>
                          <a:cs typeface="Arial"/>
                        </a:rPr>
                        <a:t>3.04^</a:t>
                      </a:r>
                      <a:endParaRPr lang="en-US" sz="800" b="0" i="0" u="none" strike="noStrike" baseline="30000" dirty="0" smtClean="0">
                        <a:solidFill>
                          <a:srgbClr val="7F7F7F"/>
                        </a:solidFill>
                        <a:latin typeface="+mn-lt"/>
                        <a:cs typeface="Arial"/>
                      </a:endParaRPr>
                    </a:p>
                  </a:txBody>
                  <a:tcPr marL="8573" marR="8573" marT="5715" marB="0"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139614" y="2400586"/>
            <a:ext cx="68036" cy="6803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1" name="Rectangle 40"/>
          <p:cNvSpPr/>
          <p:nvPr/>
        </p:nvSpPr>
        <p:spPr>
          <a:xfrm>
            <a:off x="1206155" y="2400586"/>
            <a:ext cx="68036" cy="6803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1269655" y="2400586"/>
            <a:ext cx="68036" cy="6803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a:off x="4468803" y="2398428"/>
            <a:ext cx="68036" cy="6803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p:nvSpPr>
        <p:spPr>
          <a:xfrm>
            <a:off x="4535344" y="2398428"/>
            <a:ext cx="68036" cy="6803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5" name="Rectangle 44"/>
          <p:cNvSpPr/>
          <p:nvPr/>
        </p:nvSpPr>
        <p:spPr>
          <a:xfrm>
            <a:off x="4598844" y="2398428"/>
            <a:ext cx="68036" cy="680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p:nvSpPr>
        <p:spPr>
          <a:xfrm>
            <a:off x="1141757" y="2545833"/>
            <a:ext cx="68036" cy="680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1208298" y="2545833"/>
            <a:ext cx="68036" cy="6803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p:nvSpPr>
        <p:spPr>
          <a:xfrm>
            <a:off x="1271798" y="2545833"/>
            <a:ext cx="68036" cy="6803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p:nvSpPr>
        <p:spPr>
          <a:xfrm>
            <a:off x="4467368" y="2544402"/>
            <a:ext cx="68036" cy="6803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4533909" y="2544402"/>
            <a:ext cx="68036" cy="6803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1" name="Rectangle 50"/>
          <p:cNvSpPr/>
          <p:nvPr/>
        </p:nvSpPr>
        <p:spPr>
          <a:xfrm>
            <a:off x="4597409" y="2544402"/>
            <a:ext cx="68036" cy="68036"/>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603133" y="2686070"/>
            <a:ext cx="68036" cy="6803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1140220" y="2679231"/>
            <a:ext cx="68036" cy="68036"/>
          </a:xfrm>
          <a:prstGeom prst="rect">
            <a:avLst/>
          </a:prstGeom>
          <a:solidFill>
            <a:srgbClr val="DEE1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p:nvSpPr>
        <p:spPr>
          <a:xfrm>
            <a:off x="1206761" y="2679231"/>
            <a:ext cx="68036" cy="68036"/>
          </a:xfrm>
          <a:prstGeom prst="rect">
            <a:avLst/>
          </a:prstGeom>
          <a:solidFill>
            <a:srgbClr val="C6D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p:nvSpPr>
        <p:spPr>
          <a:xfrm>
            <a:off x="1270261" y="2679231"/>
            <a:ext cx="68036" cy="68036"/>
          </a:xfrm>
          <a:prstGeom prst="rect">
            <a:avLst/>
          </a:prstGeom>
          <a:solidFill>
            <a:srgbClr val="F3E8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660501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nvGraphicFramePr>
        <p:xfrm>
          <a:off x="7056" y="2361257"/>
          <a:ext cx="9136944" cy="3142072"/>
        </p:xfrm>
        <a:graphic>
          <a:graphicData uri="http://schemas.openxmlformats.org/drawingml/2006/table">
            <a:tbl>
              <a:tblPr/>
              <a:tblGrid>
                <a:gridCol w="1692028"/>
                <a:gridCol w="888314"/>
                <a:gridCol w="5984536"/>
                <a:gridCol w="572066"/>
              </a:tblGrid>
              <a:tr h="392759">
                <a:tc rowSpan="2">
                  <a:txBody>
                    <a:bodyPr/>
                    <a:lstStyle/>
                    <a:p>
                      <a:pPr algn="r" fontAlgn="b"/>
                      <a:r>
                        <a:rPr lang="en-US" sz="1000" b="0" i="0" u="none" strike="noStrike" dirty="0">
                          <a:solidFill>
                            <a:schemeClr val="accent3"/>
                          </a:solidFill>
                          <a:latin typeface="Arial"/>
                        </a:rPr>
                        <a:t>Excessive </a:t>
                      </a:r>
                      <a:r>
                        <a:rPr lang="en-US" sz="1000" b="0" i="0" u="none" strike="noStrike" dirty="0" smtClean="0">
                          <a:solidFill>
                            <a:schemeClr val="accent3"/>
                          </a:solidFill>
                          <a:latin typeface="Arial"/>
                        </a:rPr>
                        <a:t>end-of-life </a:t>
                      </a:r>
                      <a:r>
                        <a:rPr lang="en-US" sz="1000" b="0" i="0" u="none" strike="noStrike" dirty="0">
                          <a:solidFill>
                            <a:schemeClr val="accent3"/>
                          </a:solidFill>
                          <a:latin typeface="Arial"/>
                        </a:rPr>
                        <a:t>treatment</a:t>
                      </a:r>
                    </a:p>
                  </a:txBody>
                  <a:tcPr marT="0" marB="0" anchor="ctr">
                    <a:lnL w="12700" cap="flat" cmpd="sng" algn="ctr">
                      <a:noFill/>
                      <a:prstDash val="solid"/>
                      <a:round/>
                      <a:headEnd type="none" w="med" len="med"/>
                      <a:tailEnd type="none" w="med" len="med"/>
                    </a:lnL>
                    <a:lnR w="6350" cap="flat" cmpd="sng" algn="ctr">
                      <a:solidFill>
                        <a:srgbClr val="AAAAA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accent3"/>
                          </a:solidFill>
                          <a:latin typeface="Arial"/>
                        </a:rPr>
                        <a:t>Winter</a:t>
                      </a:r>
                      <a:r>
                        <a:rPr lang="en-US" sz="1000" b="0" i="0" u="none" strike="noStrike" baseline="0" dirty="0" smtClean="0">
                          <a:solidFill>
                            <a:schemeClr val="accent3"/>
                          </a:solidFill>
                          <a:latin typeface="Arial"/>
                        </a:rPr>
                        <a:t> </a:t>
                      </a:r>
                      <a:r>
                        <a:rPr lang="en-US" sz="1000" b="0" i="0" u="none" strike="noStrike" dirty="0" smtClean="0">
                          <a:solidFill>
                            <a:schemeClr val="accent3"/>
                          </a:solidFill>
                          <a:latin typeface="Arial"/>
                        </a:rPr>
                        <a:t>2013</a:t>
                      </a:r>
                    </a:p>
                  </a:txBody>
                  <a:tcPr marT="0" marB="0" anchor="ctr">
                    <a:lnL w="6350" cap="flat" cmpd="sng" algn="ctr">
                      <a:solidFill>
                        <a:srgbClr val="AAAAA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100" b="0" i="0" u="none" strike="noStrike" dirty="0" smtClean="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000" b="0" i="0" u="none" strike="noStrike" dirty="0" smtClean="0">
                          <a:solidFill>
                            <a:srgbClr val="666565"/>
                          </a:solidFill>
                          <a:latin typeface="Arial"/>
                          <a:cs typeface="Arial"/>
                        </a:rPr>
                        <a:t>4.32</a:t>
                      </a:r>
                      <a:r>
                        <a:rPr lang="en-US" sz="1000" kern="1200" dirty="0" smtClean="0">
                          <a:solidFill>
                            <a:srgbClr val="666565"/>
                          </a:solidFill>
                          <a:latin typeface="Arial"/>
                          <a:ea typeface="+mn-ea"/>
                          <a:cs typeface="Arial"/>
                        </a:rPr>
                        <a:t>*</a:t>
                      </a:r>
                      <a:endParaRPr lang="en-US" sz="1000" b="0" i="0" u="none" strike="noStrike" dirty="0">
                        <a:solidFill>
                          <a:srgbClr val="666565"/>
                        </a:solidFill>
                        <a:latin typeface="Arial"/>
                        <a:cs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2759">
                <a:tc vMerge="1">
                  <a:txBody>
                    <a:bodyPr/>
                    <a:lstStyle/>
                    <a:p>
                      <a:endParaRPr lang="en-US"/>
                    </a:p>
                  </a:txBody>
                  <a:tcPr/>
                </a:tc>
                <a:tc>
                  <a:txBody>
                    <a:bodyPr/>
                    <a:lstStyle/>
                    <a:p>
                      <a:pPr algn="r" fontAlgn="b"/>
                      <a:r>
                        <a:rPr lang="en-US" sz="1000" b="0" i="0" u="none" strike="noStrike" dirty="0" smtClean="0">
                          <a:solidFill>
                            <a:schemeClr val="accent3"/>
                          </a:solidFill>
                          <a:latin typeface="Arial"/>
                        </a:rPr>
                        <a:t>Winter 2011</a:t>
                      </a:r>
                      <a:endParaRPr lang="en-US" sz="1000" b="0" i="0" u="none" strike="noStrike" dirty="0">
                        <a:solidFill>
                          <a:schemeClr val="accent3"/>
                        </a:solidFill>
                        <a:latin typeface="Arial"/>
                      </a:endParaRPr>
                    </a:p>
                  </a:txBody>
                  <a:tcPr marT="0" marB="0" anchor="ctr">
                    <a:lnL w="6350" cap="flat" cmpd="sng" algn="ctr">
                      <a:solidFill>
                        <a:srgbClr val="AAAAA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endParaRPr lang="en-US" sz="1100" b="0" i="0" u="none" strike="noStrike" dirty="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000" b="0" i="0" u="none" strike="noStrike" dirty="0" smtClean="0">
                          <a:solidFill>
                            <a:srgbClr val="666565"/>
                          </a:solidFill>
                          <a:latin typeface="Arial"/>
                          <a:cs typeface="Arial"/>
                        </a:rPr>
                        <a:t>4.23</a:t>
                      </a:r>
                      <a:r>
                        <a:rPr lang="en-US" sz="1000" kern="1200" dirty="0" smtClean="0">
                          <a:solidFill>
                            <a:srgbClr val="666565"/>
                          </a:solidFill>
                          <a:latin typeface="Arial"/>
                          <a:ea typeface="+mn-ea"/>
                          <a:cs typeface="Arial"/>
                        </a:rPr>
                        <a:t>*</a:t>
                      </a:r>
                      <a:endParaRPr lang="en-US" sz="1000" b="0" i="0" u="none" strike="noStrike" dirty="0">
                        <a:solidFill>
                          <a:srgbClr val="666565"/>
                        </a:solidFill>
                        <a:latin typeface="Arial"/>
                        <a:cs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2759">
                <a:tc rowSpan="2">
                  <a:txBody>
                    <a:bodyPr/>
                    <a:lstStyle/>
                    <a:p>
                      <a:pPr algn="r" fontAlgn="b"/>
                      <a:r>
                        <a:rPr lang="en-US" sz="1000" b="0" i="0" u="none" strike="noStrike" dirty="0">
                          <a:solidFill>
                            <a:schemeClr val="accent3"/>
                          </a:solidFill>
                          <a:latin typeface="Arial"/>
                        </a:rPr>
                        <a:t>Inappropriate drug utilization, as </a:t>
                      </a:r>
                      <a:r>
                        <a:rPr lang="en-US" sz="1000" b="0" i="0" u="none" strike="noStrike" dirty="0" smtClean="0">
                          <a:solidFill>
                            <a:schemeClr val="accent3"/>
                          </a:solidFill>
                          <a:latin typeface="Arial"/>
                        </a:rPr>
                        <a:t>defined </a:t>
                      </a:r>
                      <a:br>
                        <a:rPr lang="en-US" sz="1000" b="0" i="0" u="none" strike="noStrike" dirty="0" smtClean="0">
                          <a:solidFill>
                            <a:schemeClr val="accent3"/>
                          </a:solidFill>
                          <a:latin typeface="Arial"/>
                        </a:rPr>
                      </a:br>
                      <a:r>
                        <a:rPr lang="en-US" sz="1000" b="0" i="0" u="none" strike="noStrike" dirty="0" smtClean="0">
                          <a:solidFill>
                            <a:schemeClr val="accent3"/>
                          </a:solidFill>
                          <a:latin typeface="Arial"/>
                        </a:rPr>
                        <a:t>by </a:t>
                      </a:r>
                      <a:r>
                        <a:rPr lang="en-US" sz="1000" b="0" i="0" u="none" strike="noStrike" dirty="0">
                          <a:solidFill>
                            <a:schemeClr val="accent3"/>
                          </a:solidFill>
                          <a:latin typeface="Arial"/>
                        </a:rPr>
                        <a:t>my organization</a:t>
                      </a:r>
                    </a:p>
                  </a:txBody>
                  <a:tcPr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accent3"/>
                          </a:solidFill>
                          <a:latin typeface="Arial"/>
                        </a:rPr>
                        <a:t>Winter 2013</a:t>
                      </a: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100" b="0" i="0" u="none" strike="noStrike" dirty="0" smtClean="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l" fontAlgn="b"/>
                      <a:r>
                        <a:rPr lang="en-US" sz="1000" b="0" i="0" u="none" strike="noStrike" dirty="0" smtClean="0">
                          <a:solidFill>
                            <a:srgbClr val="666565"/>
                          </a:solidFill>
                          <a:latin typeface="Arial"/>
                          <a:cs typeface="Arial"/>
                        </a:rPr>
                        <a:t>3.30</a:t>
                      </a:r>
                      <a:r>
                        <a:rPr lang="en-US" sz="1000" b="0" i="0" u="none" strike="noStrike" baseline="30000" dirty="0" smtClean="0">
                          <a:solidFill>
                            <a:srgbClr val="666565"/>
                          </a:solidFill>
                          <a:latin typeface="Arial"/>
                          <a:cs typeface="Arial"/>
                        </a:rPr>
                        <a:t>†</a:t>
                      </a:r>
                      <a:endParaRPr lang="en-US" sz="1000" b="0" i="0" u="none" strike="noStrike" baseline="30000" dirty="0">
                        <a:solidFill>
                          <a:srgbClr val="666565"/>
                        </a:solidFill>
                        <a:latin typeface="Arial"/>
                        <a:cs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r>
              <a:tr h="392759">
                <a:tc vMerge="1">
                  <a:txBody>
                    <a:bodyPr/>
                    <a:lstStyle/>
                    <a:p>
                      <a:endParaRPr lang="en-US"/>
                    </a:p>
                  </a:txBody>
                  <a:tcPr/>
                </a:tc>
                <a:tc>
                  <a:txBody>
                    <a:bodyPr/>
                    <a:lstStyle/>
                    <a:p>
                      <a:pPr algn="r" fontAlgn="b"/>
                      <a:r>
                        <a:rPr lang="en-US" sz="1000" b="0" i="0" u="none" strike="noStrike" dirty="0" smtClean="0">
                          <a:solidFill>
                            <a:schemeClr val="accent3"/>
                          </a:solidFill>
                          <a:latin typeface="Arial"/>
                        </a:rPr>
                        <a:t>Winter 2011</a:t>
                      </a:r>
                      <a:endParaRPr lang="en-US" sz="1000" b="0" i="0" u="none" strike="noStrike" dirty="0">
                        <a:solidFill>
                          <a:schemeClr val="accent3"/>
                        </a:solidFill>
                        <a:latin typeface="Arial"/>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r" fontAlgn="b"/>
                      <a:endParaRPr lang="en-US" sz="1100" b="0" i="0" u="none" strike="noStrike" dirty="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l" fontAlgn="b"/>
                      <a:r>
                        <a:rPr lang="en-US" sz="1000" b="0" i="0" u="none" strike="noStrike" dirty="0">
                          <a:solidFill>
                            <a:srgbClr val="666565"/>
                          </a:solidFill>
                          <a:latin typeface="Arial"/>
                          <a:cs typeface="Arial"/>
                        </a:rPr>
                        <a:t>2.96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r>
              <a:tr h="392759">
                <a:tc rowSpan="2">
                  <a:txBody>
                    <a:bodyPr/>
                    <a:lstStyle/>
                    <a:p>
                      <a:pPr algn="r" fontAlgn="b"/>
                      <a:r>
                        <a:rPr lang="en-US" sz="1000" b="0" i="0" u="none" strike="noStrike" dirty="0" smtClean="0">
                          <a:solidFill>
                            <a:schemeClr val="accent3"/>
                          </a:solidFill>
                          <a:latin typeface="Arial"/>
                        </a:rPr>
                        <a:t>Suboptimal </a:t>
                      </a:r>
                      <a:r>
                        <a:rPr lang="en-US" sz="1000" b="0" i="0" u="none" strike="noStrike" dirty="0">
                          <a:solidFill>
                            <a:schemeClr val="accent3"/>
                          </a:solidFill>
                          <a:latin typeface="Arial"/>
                        </a:rPr>
                        <a:t>distribution of prescription drugs (such as buy-and-bill versus specialty pharmacy)</a:t>
                      </a:r>
                    </a:p>
                  </a:txBody>
                  <a:tcPr marT="0" marB="0" anchor="ctr">
                    <a:lnL w="12700" cap="flat" cmpd="sng" algn="ctr">
                      <a:noFill/>
                      <a:prstDash val="solid"/>
                      <a:round/>
                      <a:headEnd type="none" w="med" len="med"/>
                      <a:tailEnd type="none" w="med" len="med"/>
                    </a:lnL>
                    <a:lnR w="6350" cap="flat" cmpd="sng" algn="ctr">
                      <a:solidFill>
                        <a:srgbClr val="AAAAA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accent3"/>
                          </a:solidFill>
                          <a:latin typeface="Arial"/>
                        </a:rPr>
                        <a:t>Winter 2013</a:t>
                      </a:r>
                    </a:p>
                  </a:txBody>
                  <a:tcPr marT="0" marB="0" anchor="ctr">
                    <a:lnL w="6350" cap="flat" cmpd="sng" algn="ctr">
                      <a:solidFill>
                        <a:srgbClr val="AAAAA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100" b="0" i="0" u="none" strike="noStrike" dirty="0" smtClean="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000" b="0" i="0" u="none" strike="noStrike" dirty="0">
                          <a:solidFill>
                            <a:srgbClr val="666565"/>
                          </a:solidFill>
                          <a:latin typeface="Arial"/>
                          <a:cs typeface="Arial"/>
                        </a:rPr>
                        <a:t>3.24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2759">
                <a:tc vMerge="1">
                  <a:txBody>
                    <a:bodyPr/>
                    <a:lstStyle/>
                    <a:p>
                      <a:endParaRPr lang="en-US"/>
                    </a:p>
                  </a:txBody>
                  <a:tcPr/>
                </a:tc>
                <a:tc>
                  <a:txBody>
                    <a:bodyPr/>
                    <a:lstStyle/>
                    <a:p>
                      <a:pPr algn="r" fontAlgn="b"/>
                      <a:r>
                        <a:rPr lang="en-US" sz="1000" b="0" i="0" u="none" strike="noStrike" dirty="0" smtClean="0">
                          <a:solidFill>
                            <a:schemeClr val="accent3"/>
                          </a:solidFill>
                          <a:latin typeface="Arial"/>
                        </a:rPr>
                        <a:t>Winter 2011</a:t>
                      </a:r>
                      <a:endParaRPr lang="en-US" sz="1000" b="0" i="0" u="none" strike="noStrike" dirty="0">
                        <a:solidFill>
                          <a:schemeClr val="accent3"/>
                        </a:solidFill>
                        <a:latin typeface="Arial"/>
                      </a:endParaRPr>
                    </a:p>
                  </a:txBody>
                  <a:tcPr marT="0" marB="0" anchor="ctr">
                    <a:lnL w="6350" cap="flat" cmpd="sng" algn="ctr">
                      <a:solidFill>
                        <a:srgbClr val="AAAAA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endParaRPr lang="en-US" sz="1100" b="0" i="0" u="none" strike="noStrike" dirty="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000" b="0" i="0" u="none" strike="noStrike" dirty="0">
                          <a:solidFill>
                            <a:srgbClr val="666565"/>
                          </a:solidFill>
                          <a:latin typeface="Arial"/>
                          <a:cs typeface="Arial"/>
                        </a:rPr>
                        <a:t>3.36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2759">
                <a:tc rowSpan="2">
                  <a:txBody>
                    <a:bodyPr/>
                    <a:lstStyle/>
                    <a:p>
                      <a:pPr algn="r" fontAlgn="b"/>
                      <a:r>
                        <a:rPr lang="en-US" sz="1000" b="0" i="0" u="none" strike="noStrike" dirty="0" smtClean="0">
                          <a:solidFill>
                            <a:schemeClr val="accent3"/>
                          </a:solidFill>
                          <a:latin typeface="Arial"/>
                        </a:rPr>
                        <a:t>Suboptimal </a:t>
                      </a:r>
                      <a:r>
                        <a:rPr lang="en-US" sz="1000" b="0" i="0" u="none" strike="noStrike" dirty="0">
                          <a:solidFill>
                            <a:schemeClr val="accent3"/>
                          </a:solidFill>
                          <a:latin typeface="Arial"/>
                        </a:rPr>
                        <a:t>selection</a:t>
                      </a:r>
                      <a:r>
                        <a:rPr lang="en-US" sz="1000" b="0" i="0" u="none" strike="noStrike" dirty="0" smtClean="0">
                          <a:solidFill>
                            <a:schemeClr val="accent3"/>
                          </a:solidFill>
                          <a:latin typeface="Arial"/>
                        </a:rPr>
                        <a:t> </a:t>
                      </a:r>
                      <a:br>
                        <a:rPr lang="en-US" sz="1000" b="0" i="0" u="none" strike="noStrike" dirty="0" smtClean="0">
                          <a:solidFill>
                            <a:schemeClr val="accent3"/>
                          </a:solidFill>
                          <a:latin typeface="Arial"/>
                        </a:rPr>
                      </a:br>
                      <a:r>
                        <a:rPr lang="en-US" sz="1000" b="0" i="0" u="none" strike="noStrike" dirty="0" smtClean="0">
                          <a:solidFill>
                            <a:schemeClr val="accent3"/>
                          </a:solidFill>
                          <a:latin typeface="Arial"/>
                        </a:rPr>
                        <a:t>of sites of care</a:t>
                      </a:r>
                      <a:endParaRPr lang="en-US" sz="1000" b="0" i="0" u="none" strike="noStrike" dirty="0">
                        <a:solidFill>
                          <a:schemeClr val="accent3"/>
                        </a:solidFill>
                        <a:latin typeface="Arial"/>
                      </a:endParaRPr>
                    </a:p>
                  </a:txBody>
                  <a:tcPr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accent3"/>
                          </a:solidFill>
                          <a:latin typeface="Arial"/>
                        </a:rPr>
                        <a:t>Winter 2013</a:t>
                      </a: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100" b="0" i="0" u="none" strike="noStrike" dirty="0" smtClean="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l" fontAlgn="b"/>
                      <a:r>
                        <a:rPr lang="en-US" sz="1000" b="0" i="0" u="none" strike="noStrike" dirty="0">
                          <a:solidFill>
                            <a:srgbClr val="666565"/>
                          </a:solidFill>
                          <a:latin typeface="Arial"/>
                          <a:cs typeface="Arial"/>
                        </a:rPr>
                        <a:t>3.18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392759">
                <a:tc vMerge="1">
                  <a:txBody>
                    <a:bodyPr/>
                    <a:lstStyle/>
                    <a:p>
                      <a:endParaRPr lang="en-US"/>
                    </a:p>
                  </a:txBody>
                  <a:tcPr/>
                </a:tc>
                <a:tc>
                  <a:txBody>
                    <a:bodyPr/>
                    <a:lstStyle/>
                    <a:p>
                      <a:pPr algn="r" fontAlgn="b"/>
                      <a:r>
                        <a:rPr lang="en-US" sz="1000" b="0" i="0" u="none" strike="noStrike" dirty="0" smtClean="0">
                          <a:solidFill>
                            <a:schemeClr val="accent3"/>
                          </a:solidFill>
                          <a:latin typeface="Arial"/>
                        </a:rPr>
                        <a:t>Winter 2011</a:t>
                      </a:r>
                      <a:endParaRPr lang="en-US" sz="1000" b="0" i="0" u="none" strike="noStrike" dirty="0">
                        <a:solidFill>
                          <a:schemeClr val="accent3"/>
                        </a:solidFill>
                        <a:latin typeface="Arial"/>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r" fontAlgn="b"/>
                      <a:endParaRPr lang="en-US" sz="1100" b="0" i="0" u="none" strike="noStrike" dirty="0">
                        <a:latin typeface="Aria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l" fontAlgn="b"/>
                      <a:r>
                        <a:rPr lang="en-US" sz="1000" b="0" i="0" u="none" strike="noStrike" dirty="0">
                          <a:solidFill>
                            <a:srgbClr val="666565"/>
                          </a:solidFill>
                          <a:latin typeface="Arial"/>
                          <a:cs typeface="Arial"/>
                        </a:rPr>
                        <a:t>3.26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9" name="Chart 18"/>
          <p:cNvGraphicFramePr/>
          <p:nvPr/>
        </p:nvGraphicFramePr>
        <p:xfrm>
          <a:off x="2514600" y="1996610"/>
          <a:ext cx="6141507" cy="354261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12309" name="Rectangle 22"/>
          <p:cNvSpPr>
            <a:spLocks noGrp="1" noChangeArrowheads="1"/>
          </p:cNvSpPr>
          <p:nvPr>
            <p:ph type="title"/>
          </p:nvPr>
        </p:nvSpPr>
        <p:spPr/>
        <p:txBody>
          <a:bodyPr/>
          <a:lstStyle/>
          <a:p>
            <a:r>
              <a:rPr lang="en-US" smtClean="0"/>
              <a:t>Drivers of Excess Cost: 1 of 2</a:t>
            </a:r>
            <a:endParaRPr lang="en-US" dirty="0" smtClean="0"/>
          </a:p>
        </p:txBody>
      </p:sp>
      <p:sp>
        <p:nvSpPr>
          <p:cNvPr id="17" name="Rectangle 8"/>
          <p:cNvSpPr>
            <a:spLocks noChangeArrowheads="1"/>
          </p:cNvSpPr>
          <p:nvPr/>
        </p:nvSpPr>
        <p:spPr bwMode="auto">
          <a:xfrm>
            <a:off x="0" y="1368425"/>
            <a:ext cx="9144000" cy="561692"/>
          </a:xfrm>
          <a:prstGeom prst="rect">
            <a:avLst/>
          </a:prstGeom>
          <a:noFill/>
          <a:ln w="9525">
            <a:noFill/>
            <a:miter lim="800000"/>
            <a:headEnd/>
            <a:tailEnd/>
          </a:ln>
        </p:spPr>
        <p:txBody>
          <a:bodyPr wrap="square" anchor="t">
            <a:spAutoFit/>
          </a:bodyPr>
          <a:lstStyle/>
          <a:p>
            <a:pPr algn="ctr"/>
            <a:r>
              <a:rPr lang="en-US" sz="1600" dirty="0">
                <a:solidFill>
                  <a:srgbClr val="000000"/>
                </a:solidFill>
              </a:rPr>
              <a:t>How significantly does each of the following drive excess cost in oncology care?</a:t>
            </a:r>
          </a:p>
          <a:p>
            <a:pPr algn="ctr">
              <a:spcBef>
                <a:spcPts val="300"/>
              </a:spcBef>
            </a:pPr>
            <a:r>
              <a:rPr lang="en-US" sz="1200" i="1" dirty="0">
                <a:solidFill>
                  <a:srgbClr val="666565"/>
                </a:solidFill>
              </a:rPr>
              <a:t>Asked of payers who stated excess cost could be eliminated from cancer treatment without negatively impacting health outcomes</a:t>
            </a:r>
          </a:p>
        </p:txBody>
      </p:sp>
      <p:sp>
        <p:nvSpPr>
          <p:cNvPr id="16" name="Rectangle 15"/>
          <p:cNvSpPr/>
          <p:nvPr/>
        </p:nvSpPr>
        <p:spPr>
          <a:xfrm>
            <a:off x="426507" y="5562600"/>
            <a:ext cx="3302589" cy="561975"/>
          </a:xfrm>
          <a:prstGeom prst="rect">
            <a:avLst/>
          </a:prstGeom>
        </p:spPr>
        <p:txBody>
          <a:bodyPr wrap="none" lIns="0" tIns="0" anchor="b">
            <a:noAutofit/>
          </a:bodyPr>
          <a:lstStyle/>
          <a:p>
            <a:pPr marL="33338">
              <a:spcBef>
                <a:spcPts val="300"/>
              </a:spcBef>
            </a:pPr>
            <a:r>
              <a:rPr lang="en-US" sz="800" dirty="0">
                <a:solidFill>
                  <a:srgbClr val="666565"/>
                </a:solidFill>
              </a:rPr>
              <a:t>Winter 2013 payers </a:t>
            </a:r>
            <a:r>
              <a:rPr lang="en-US" sz="800" dirty="0" err="1">
                <a:solidFill>
                  <a:srgbClr val="666565"/>
                </a:solidFill>
              </a:rPr>
              <a:t>n</a:t>
            </a:r>
            <a:r>
              <a:rPr lang="en-US" sz="800" dirty="0">
                <a:solidFill>
                  <a:srgbClr val="666565"/>
                </a:solidFill>
              </a:rPr>
              <a:t>=82.</a:t>
            </a:r>
          </a:p>
          <a:p>
            <a:pPr marL="33338"/>
            <a:r>
              <a:rPr lang="en-US" sz="800" dirty="0">
                <a:solidFill>
                  <a:srgbClr val="666565"/>
                </a:solidFill>
              </a:rPr>
              <a:t>Winter 2011 payers </a:t>
            </a:r>
            <a:r>
              <a:rPr lang="en-US" sz="800" dirty="0" err="1">
                <a:solidFill>
                  <a:srgbClr val="666565"/>
                </a:solidFill>
              </a:rPr>
              <a:t>n</a:t>
            </a:r>
            <a:r>
              <a:rPr lang="en-US" sz="800" dirty="0">
                <a:solidFill>
                  <a:srgbClr val="666565"/>
                </a:solidFill>
              </a:rPr>
              <a:t>=103.</a:t>
            </a:r>
          </a:p>
          <a:p>
            <a:pPr marL="28575" indent="-28575">
              <a:spcBef>
                <a:spcPts val="300"/>
              </a:spcBef>
            </a:pPr>
            <a:r>
              <a:rPr lang="en-US" sz="800" dirty="0">
                <a:solidFill>
                  <a:srgbClr val="666565"/>
                </a:solidFill>
              </a:rPr>
              <a:t>*Significantly greater than all other cost drivers.</a:t>
            </a:r>
          </a:p>
          <a:p>
            <a:pPr marL="28575" indent="-28575"/>
            <a:r>
              <a:rPr lang="en-US" sz="800" baseline="30000" dirty="0">
                <a:solidFill>
                  <a:srgbClr val="666565"/>
                </a:solidFill>
              </a:rPr>
              <a:t>†</a:t>
            </a:r>
            <a:r>
              <a:rPr lang="en-US" sz="800" dirty="0">
                <a:solidFill>
                  <a:srgbClr val="666565"/>
                </a:solidFill>
              </a:rPr>
              <a:t>Significant increase from Winter 2011 edition.</a:t>
            </a:r>
          </a:p>
        </p:txBody>
      </p:sp>
      <p:grpSp>
        <p:nvGrpSpPr>
          <p:cNvPr id="28" name="Group 27"/>
          <p:cNvGrpSpPr/>
          <p:nvPr/>
        </p:nvGrpSpPr>
        <p:grpSpPr>
          <a:xfrm>
            <a:off x="2689309" y="1993446"/>
            <a:ext cx="2187490" cy="400110"/>
            <a:chOff x="579078" y="1993013"/>
            <a:chExt cx="2187490" cy="400110"/>
          </a:xfrm>
        </p:grpSpPr>
        <p:sp>
          <p:nvSpPr>
            <p:cNvPr id="29" name="Rectangle 28"/>
            <p:cNvSpPr/>
            <p:nvPr/>
          </p:nvSpPr>
          <p:spPr>
            <a:xfrm>
              <a:off x="646011" y="1993013"/>
              <a:ext cx="2120557" cy="400110"/>
            </a:xfrm>
            <a:prstGeom prst="rect">
              <a:avLst/>
            </a:prstGeom>
          </p:spPr>
          <p:txBody>
            <a:bodyPr wrap="square">
              <a:spAutoFit/>
            </a:bodyPr>
            <a:lstStyle/>
            <a:p>
              <a:r>
                <a:rPr lang="en-US" sz="1000" dirty="0">
                  <a:solidFill>
                    <a:srgbClr val="666565"/>
                  </a:solidFill>
                </a:rPr>
                <a:t>Does not drive (1) or </a:t>
              </a:r>
              <a:br>
                <a:rPr lang="en-US" sz="1000" dirty="0">
                  <a:solidFill>
                    <a:srgbClr val="666565"/>
                  </a:solidFill>
                </a:rPr>
              </a:br>
              <a:r>
                <a:rPr lang="en-US" sz="1000" dirty="0">
                  <a:solidFill>
                    <a:srgbClr val="666565"/>
                  </a:solidFill>
                </a:rPr>
                <a:t>Minimal driver of excess cost (2)</a:t>
              </a:r>
            </a:p>
          </p:txBody>
        </p:sp>
        <p:sp>
          <p:nvSpPr>
            <p:cNvPr id="30" name="Rectangle 29"/>
            <p:cNvSpPr/>
            <p:nvPr/>
          </p:nvSpPr>
          <p:spPr bwMode="auto">
            <a:xfrm>
              <a:off x="579078" y="2088423"/>
              <a:ext cx="104563" cy="112915"/>
            </a:xfrm>
            <a:prstGeom prst="rect">
              <a:avLst/>
            </a:prstGeom>
            <a:solidFill>
              <a:srgbClr val="DDE7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grpSp>
        <p:nvGrpSpPr>
          <p:cNvPr id="31" name="Group 30"/>
          <p:cNvGrpSpPr/>
          <p:nvPr/>
        </p:nvGrpSpPr>
        <p:grpSpPr>
          <a:xfrm>
            <a:off x="4815829" y="1993446"/>
            <a:ext cx="1744553" cy="246221"/>
            <a:chOff x="579078" y="1993013"/>
            <a:chExt cx="1744553" cy="246221"/>
          </a:xfrm>
        </p:grpSpPr>
        <p:sp>
          <p:nvSpPr>
            <p:cNvPr id="32" name="Rectangle 31"/>
            <p:cNvSpPr/>
            <p:nvPr/>
          </p:nvSpPr>
          <p:spPr>
            <a:xfrm>
              <a:off x="646013" y="1993013"/>
              <a:ext cx="1677618" cy="246221"/>
            </a:xfrm>
            <a:prstGeom prst="rect">
              <a:avLst/>
            </a:prstGeom>
          </p:spPr>
          <p:txBody>
            <a:bodyPr wrap="square">
              <a:spAutoFit/>
            </a:bodyPr>
            <a:lstStyle/>
            <a:p>
              <a:r>
                <a:rPr lang="en-US" sz="1000" dirty="0">
                  <a:solidFill>
                    <a:srgbClr val="666565"/>
                  </a:solidFill>
                </a:rPr>
                <a:t>Mid-range driver (3)</a:t>
              </a:r>
            </a:p>
          </p:txBody>
        </p:sp>
        <p:sp>
          <p:nvSpPr>
            <p:cNvPr id="33" name="Rectangle 32"/>
            <p:cNvSpPr/>
            <p:nvPr/>
          </p:nvSpPr>
          <p:spPr bwMode="auto">
            <a:xfrm>
              <a:off x="579078" y="2088423"/>
              <a:ext cx="104563" cy="11291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grpSp>
        <p:nvGrpSpPr>
          <p:cNvPr id="34" name="Group 33"/>
          <p:cNvGrpSpPr/>
          <p:nvPr/>
        </p:nvGrpSpPr>
        <p:grpSpPr>
          <a:xfrm>
            <a:off x="6288450" y="1993446"/>
            <a:ext cx="2290233" cy="400110"/>
            <a:chOff x="579078" y="1993013"/>
            <a:chExt cx="2290233" cy="400110"/>
          </a:xfrm>
        </p:grpSpPr>
        <p:sp>
          <p:nvSpPr>
            <p:cNvPr id="35" name="Rectangle 34"/>
            <p:cNvSpPr/>
            <p:nvPr/>
          </p:nvSpPr>
          <p:spPr>
            <a:xfrm>
              <a:off x="646013" y="1993013"/>
              <a:ext cx="2223298" cy="400110"/>
            </a:xfrm>
            <a:prstGeom prst="rect">
              <a:avLst/>
            </a:prstGeom>
          </p:spPr>
          <p:txBody>
            <a:bodyPr wrap="square">
              <a:spAutoFit/>
            </a:bodyPr>
            <a:lstStyle/>
            <a:p>
              <a:r>
                <a:rPr lang="en-US" sz="1000" dirty="0">
                  <a:solidFill>
                    <a:srgbClr val="666565"/>
                  </a:solidFill>
                </a:rPr>
                <a:t>Above-average driver (4) or </a:t>
              </a:r>
              <a:br>
                <a:rPr lang="en-US" sz="1000" dirty="0">
                  <a:solidFill>
                    <a:srgbClr val="666565"/>
                  </a:solidFill>
                </a:rPr>
              </a:br>
              <a:r>
                <a:rPr lang="en-US" sz="1000" dirty="0">
                  <a:solidFill>
                    <a:srgbClr val="666565"/>
                  </a:solidFill>
                </a:rPr>
                <a:t>Significant driver of excess cost (5)</a:t>
              </a:r>
            </a:p>
          </p:txBody>
        </p:sp>
        <p:sp>
          <p:nvSpPr>
            <p:cNvPr id="36" name="Rectangle 35"/>
            <p:cNvSpPr/>
            <p:nvPr/>
          </p:nvSpPr>
          <p:spPr bwMode="auto">
            <a:xfrm>
              <a:off x="579078" y="2088423"/>
              <a:ext cx="104563" cy="112915"/>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sp>
        <p:nvSpPr>
          <p:cNvPr id="25" name="Rectangle 24"/>
          <p:cNvSpPr/>
          <p:nvPr/>
        </p:nvSpPr>
        <p:spPr>
          <a:xfrm>
            <a:off x="4280374" y="5488355"/>
            <a:ext cx="2483554" cy="246221"/>
          </a:xfrm>
          <a:prstGeom prst="rect">
            <a:avLst/>
          </a:prstGeom>
        </p:spPr>
        <p:txBody>
          <a:bodyPr wrap="square">
            <a:spAutoFit/>
          </a:bodyPr>
          <a:lstStyle/>
          <a:p>
            <a:pPr algn="ctr"/>
            <a:r>
              <a:rPr lang="en-US" sz="1000" dirty="0">
                <a:solidFill>
                  <a:srgbClr val="666565"/>
                </a:solidFill>
              </a:rPr>
              <a:t>Percentage of Payers</a:t>
            </a:r>
          </a:p>
        </p:txBody>
      </p:sp>
      <p:sp>
        <p:nvSpPr>
          <p:cNvPr id="18" name="Text Box 23"/>
          <p:cNvSpPr txBox="1">
            <a:spLocks noChangeArrowheads="1"/>
          </p:cNvSpPr>
          <p:nvPr/>
        </p:nvSpPr>
        <p:spPr bwMode="auto">
          <a:xfrm>
            <a:off x="8541055" y="2201570"/>
            <a:ext cx="541084" cy="246221"/>
          </a:xfrm>
          <a:prstGeom prst="rect">
            <a:avLst/>
          </a:prstGeom>
          <a:noFill/>
          <a:ln w="9525">
            <a:noFill/>
            <a:miter lim="800000"/>
            <a:headEnd/>
            <a:tailEnd/>
          </a:ln>
        </p:spPr>
        <p:txBody>
          <a:bodyPr wrap="none">
            <a:spAutoFit/>
          </a:bodyPr>
          <a:lstStyle/>
          <a:p>
            <a:r>
              <a:rPr lang="en-US" sz="1000" dirty="0">
                <a:solidFill>
                  <a:srgbClr val="666565"/>
                </a:solidFill>
              </a:rPr>
              <a:t>Mean:</a:t>
            </a:r>
          </a:p>
        </p:txBody>
      </p:sp>
    </p:spTree>
    <p:extLst>
      <p:ext uri="{BB962C8B-B14F-4D97-AF65-F5344CB8AC3E}">
        <p14:creationId xmlns:p14="http://schemas.microsoft.com/office/powerpoint/2010/main" val="11283878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0" y="2260599"/>
          <a:ext cx="9143999" cy="3459765"/>
        </p:xfrm>
        <a:graphic>
          <a:graphicData uri="http://schemas.openxmlformats.org/drawingml/2006/table">
            <a:tbl>
              <a:tblPr/>
              <a:tblGrid>
                <a:gridCol w="2616200"/>
                <a:gridCol w="5955291"/>
                <a:gridCol w="572508"/>
              </a:tblGrid>
              <a:tr h="1153255">
                <a:tc>
                  <a:txBody>
                    <a:bodyPr/>
                    <a:lstStyle/>
                    <a:p>
                      <a:pPr algn="r" fontAlgn="b"/>
                      <a:r>
                        <a:rPr lang="en-US" sz="1100" b="0" i="0" u="none" strike="noStrike" dirty="0" smtClean="0">
                          <a:solidFill>
                            <a:srgbClr val="666565"/>
                          </a:solidFill>
                          <a:latin typeface="Arial"/>
                        </a:rPr>
                        <a:t>Excessive diagnostic testing, </a:t>
                      </a:r>
                      <a:br>
                        <a:rPr lang="en-US" sz="1100" b="0" i="0" u="none" strike="noStrike" dirty="0" smtClean="0">
                          <a:solidFill>
                            <a:srgbClr val="666565"/>
                          </a:solidFill>
                          <a:latin typeface="Arial"/>
                        </a:rPr>
                      </a:br>
                      <a:r>
                        <a:rPr lang="en-US" sz="1100" b="0" i="0" u="none" strike="noStrike" dirty="0" smtClean="0">
                          <a:solidFill>
                            <a:srgbClr val="666565"/>
                          </a:solidFill>
                          <a:latin typeface="Arial"/>
                        </a:rPr>
                        <a:t>such as radiology</a:t>
                      </a:r>
                      <a:endParaRPr lang="en-US" sz="1100" b="0" i="0" u="none" strike="noStrike" dirty="0">
                        <a:solidFill>
                          <a:srgbClr val="666565"/>
                        </a:solidFill>
                        <a:latin typeface="Arial"/>
                      </a:endParaRPr>
                    </a:p>
                  </a:txBody>
                  <a:tcPr marT="0" marB="0" anchor="ctr">
                    <a:lnL>
                      <a:noFill/>
                    </a:lnL>
                    <a:lnR>
                      <a:noFill/>
                    </a:lnR>
                    <a:lnT>
                      <a:noFill/>
                    </a:lnT>
                    <a:lnB>
                      <a:noFill/>
                    </a:lnB>
                  </a:tcPr>
                </a:tc>
                <a:tc>
                  <a:txBody>
                    <a:bodyPr/>
                    <a:lstStyle/>
                    <a:p>
                      <a:pPr algn="r" fontAlgn="b"/>
                      <a:endParaRPr lang="en-US" sz="1100" b="0" i="0" u="none" strike="noStrike" dirty="0">
                        <a:latin typeface="Arial"/>
                      </a:endParaRPr>
                    </a:p>
                  </a:txBody>
                  <a:tcPr marT="0" marB="0" anchor="ctr">
                    <a:lnL>
                      <a:noFill/>
                    </a:lnL>
                    <a:lnR>
                      <a:noFill/>
                    </a:lnR>
                    <a:lnT>
                      <a:noFill/>
                    </a:lnT>
                    <a:lnB>
                      <a:noFill/>
                    </a:lnB>
                  </a:tcPr>
                </a:tc>
                <a:tc>
                  <a:txBody>
                    <a:bodyPr/>
                    <a:lstStyle/>
                    <a:p>
                      <a:pPr algn="ctr" fontAlgn="b"/>
                      <a:endParaRPr lang="en-US" sz="1000" b="0" i="0" u="none" strike="noStrike" dirty="0">
                        <a:solidFill>
                          <a:srgbClr val="666565"/>
                        </a:solidFill>
                        <a:latin typeface="Arial"/>
                      </a:endParaRPr>
                    </a:p>
                  </a:txBody>
                  <a:tcPr marT="0" marB="0" anchor="ctr">
                    <a:lnL>
                      <a:noFill/>
                    </a:lnL>
                    <a:lnR>
                      <a:noFill/>
                    </a:lnR>
                    <a:lnT>
                      <a:noFill/>
                    </a:lnT>
                    <a:lnB>
                      <a:noFill/>
                    </a:lnB>
                  </a:tcPr>
                </a:tc>
              </a:tr>
              <a:tr h="1153255">
                <a:tc>
                  <a:txBody>
                    <a:bodyPr/>
                    <a:lstStyle/>
                    <a:p>
                      <a:pPr algn="r" fontAlgn="b"/>
                      <a:r>
                        <a:rPr lang="en-US" sz="1100" b="0" i="0" u="none" strike="noStrike" dirty="0" smtClean="0">
                          <a:solidFill>
                            <a:srgbClr val="666565"/>
                          </a:solidFill>
                          <a:latin typeface="Arial"/>
                        </a:rPr>
                        <a:t>Utilization management </a:t>
                      </a:r>
                      <a:br>
                        <a:rPr lang="en-US" sz="1100" b="0" i="0" u="none" strike="noStrike" dirty="0" smtClean="0">
                          <a:solidFill>
                            <a:srgbClr val="666565"/>
                          </a:solidFill>
                          <a:latin typeface="Arial"/>
                        </a:rPr>
                      </a:br>
                      <a:r>
                        <a:rPr lang="en-US" sz="1100" b="0" i="0" u="none" strike="noStrike" dirty="0" smtClean="0">
                          <a:solidFill>
                            <a:srgbClr val="666565"/>
                          </a:solidFill>
                          <a:latin typeface="Arial"/>
                        </a:rPr>
                        <a:t>administrative requirements </a:t>
                      </a:r>
                    </a:p>
                    <a:p>
                      <a:pPr algn="r" fontAlgn="b"/>
                      <a:r>
                        <a:rPr lang="en-US" sz="1100" b="0" i="0" u="none" strike="noStrike" dirty="0" smtClean="0">
                          <a:solidFill>
                            <a:srgbClr val="666565"/>
                          </a:solidFill>
                          <a:latin typeface="Arial"/>
                        </a:rPr>
                        <a:t>(</a:t>
                      </a:r>
                      <a:r>
                        <a:rPr lang="en-US" sz="1100" b="0" i="0" u="none" strike="noStrike" dirty="0" err="1" smtClean="0">
                          <a:solidFill>
                            <a:srgbClr val="666565"/>
                          </a:solidFill>
                          <a:latin typeface="Arial"/>
                        </a:rPr>
                        <a:t>eg</a:t>
                      </a:r>
                      <a:r>
                        <a:rPr lang="en-US" sz="1100" b="0" i="0" u="none" strike="noStrike" dirty="0" smtClean="0">
                          <a:solidFill>
                            <a:srgbClr val="666565"/>
                          </a:solidFill>
                          <a:latin typeface="Arial"/>
                        </a:rPr>
                        <a:t>, those for prior authorization)</a:t>
                      </a:r>
                      <a:endParaRPr lang="en-US" sz="1100" b="0" i="0" u="none" strike="noStrike" dirty="0">
                        <a:solidFill>
                          <a:srgbClr val="666565"/>
                        </a:solidFill>
                        <a:latin typeface="Arial"/>
                      </a:endParaRPr>
                    </a:p>
                  </a:txBody>
                  <a:tcPr marT="0" marB="0" anchor="ctr">
                    <a:lnL>
                      <a:noFill/>
                    </a:lnL>
                    <a:lnR w="6350" cap="flat" cmpd="sng" algn="ctr">
                      <a:noFill/>
                      <a:prstDash val="solid"/>
                      <a:round/>
                      <a:headEnd type="none" w="med" len="med"/>
                      <a:tailEnd type="none" w="med" len="med"/>
                    </a:lnR>
                    <a:lnT>
                      <a:noFill/>
                    </a:lnT>
                    <a:lnB>
                      <a:noFill/>
                    </a:lnB>
                    <a:solidFill>
                      <a:schemeClr val="accent3">
                        <a:lumMod val="20000"/>
                        <a:lumOff val="80000"/>
                      </a:schemeClr>
                    </a:solidFill>
                  </a:tcPr>
                </a:tc>
                <a:tc>
                  <a:txBody>
                    <a:bodyPr/>
                    <a:lstStyle/>
                    <a:p>
                      <a:pPr algn="r" fontAlgn="b"/>
                      <a:endParaRPr lang="en-US" sz="1100" b="0" i="0" u="none" strike="noStrike" dirty="0">
                        <a:latin typeface="Arial"/>
                      </a:endParaRPr>
                    </a:p>
                  </a:txBody>
                  <a:tcPr marT="0" marB="0" anchor="ctr">
                    <a:lnL w="6350" cap="flat" cmpd="sng" algn="ctr">
                      <a:noFill/>
                      <a:prstDash val="solid"/>
                      <a:round/>
                      <a:headEnd type="none" w="med" len="med"/>
                      <a:tailEnd type="none" w="med" len="med"/>
                    </a:lnL>
                    <a:lnR>
                      <a:noFill/>
                    </a:lnR>
                    <a:lnT>
                      <a:noFill/>
                    </a:lnT>
                    <a:lnB>
                      <a:noFill/>
                    </a:lnB>
                    <a:solidFill>
                      <a:schemeClr val="accent3">
                        <a:lumMod val="20000"/>
                        <a:lumOff val="80000"/>
                      </a:schemeClr>
                    </a:solidFill>
                  </a:tcPr>
                </a:tc>
                <a:tc>
                  <a:txBody>
                    <a:bodyPr/>
                    <a:lstStyle/>
                    <a:p>
                      <a:pPr algn="ctr" fontAlgn="b"/>
                      <a:endParaRPr lang="en-US" sz="1000" b="0" i="0" u="none" strike="noStrike" dirty="0">
                        <a:solidFill>
                          <a:srgbClr val="666565"/>
                        </a:solidFill>
                        <a:latin typeface="Arial"/>
                      </a:endParaRPr>
                    </a:p>
                  </a:txBody>
                  <a:tcPr marT="0" marB="0" anchor="ctr">
                    <a:lnL>
                      <a:noFill/>
                    </a:lnL>
                    <a:lnR>
                      <a:noFill/>
                    </a:lnR>
                    <a:lnT>
                      <a:noFill/>
                    </a:lnT>
                    <a:lnB>
                      <a:noFill/>
                    </a:lnB>
                    <a:solidFill>
                      <a:schemeClr val="accent3">
                        <a:lumMod val="20000"/>
                        <a:lumOff val="80000"/>
                      </a:schemeClr>
                    </a:solidFill>
                  </a:tcPr>
                </a:tc>
              </a:tr>
              <a:tr h="1153255">
                <a:tc>
                  <a:txBody>
                    <a:bodyPr/>
                    <a:lstStyle/>
                    <a:p>
                      <a:pPr algn="r" fontAlgn="b"/>
                      <a:r>
                        <a:rPr lang="en-US" sz="1100" b="0" i="0" u="none" strike="noStrike" dirty="0" smtClean="0">
                          <a:solidFill>
                            <a:srgbClr val="666565"/>
                          </a:solidFill>
                          <a:latin typeface="Arial"/>
                        </a:rPr>
                        <a:t>Excessive physician payments</a:t>
                      </a:r>
                    </a:p>
                    <a:p>
                      <a:pPr algn="r" fontAlgn="b"/>
                      <a:r>
                        <a:rPr lang="en-US" sz="1100" b="0" i="0" u="none" strike="noStrike" dirty="0" smtClean="0">
                          <a:solidFill>
                            <a:srgbClr val="666565"/>
                          </a:solidFill>
                          <a:latin typeface="Arial"/>
                        </a:rPr>
                        <a:t> (for professional services only, independent of drug reimbursement)</a:t>
                      </a:r>
                      <a:endParaRPr lang="en-US" sz="1100" b="0" i="0" u="none" strike="noStrike" dirty="0">
                        <a:solidFill>
                          <a:srgbClr val="666565"/>
                        </a:solidFill>
                        <a:latin typeface="Arial"/>
                      </a:endParaRPr>
                    </a:p>
                  </a:txBody>
                  <a:tcPr marT="0" marB="0" anchor="ctr">
                    <a:lnL>
                      <a:noFill/>
                    </a:lnL>
                    <a:lnR>
                      <a:noFill/>
                    </a:lnR>
                    <a:lnT>
                      <a:noFill/>
                    </a:lnT>
                    <a:lnB>
                      <a:noFill/>
                    </a:lnB>
                  </a:tcPr>
                </a:tc>
                <a:tc>
                  <a:txBody>
                    <a:bodyPr/>
                    <a:lstStyle/>
                    <a:p>
                      <a:pPr algn="r" fontAlgn="b"/>
                      <a:endParaRPr lang="en-US" sz="1100" b="0" i="0" u="none" strike="noStrike" dirty="0">
                        <a:latin typeface="Arial"/>
                      </a:endParaRPr>
                    </a:p>
                  </a:txBody>
                  <a:tcPr marT="0" marB="0" anchor="ctr">
                    <a:lnL>
                      <a:noFill/>
                    </a:lnL>
                    <a:lnR>
                      <a:noFill/>
                    </a:lnR>
                    <a:lnT>
                      <a:noFill/>
                    </a:lnT>
                    <a:lnB>
                      <a:noFill/>
                    </a:lnB>
                  </a:tcPr>
                </a:tc>
                <a:tc>
                  <a:txBody>
                    <a:bodyPr/>
                    <a:lstStyle/>
                    <a:p>
                      <a:pPr algn="ctr" fontAlgn="b"/>
                      <a:endParaRPr lang="en-US" sz="1000" b="0" i="0" u="none" strike="noStrike" dirty="0">
                        <a:solidFill>
                          <a:srgbClr val="666565"/>
                        </a:solidFill>
                        <a:latin typeface="Arial"/>
                      </a:endParaRPr>
                    </a:p>
                  </a:txBody>
                  <a:tcPr marT="0" marB="0" anchor="ctr">
                    <a:lnL>
                      <a:noFill/>
                    </a:lnL>
                    <a:lnR>
                      <a:noFill/>
                    </a:lnR>
                    <a:lnT>
                      <a:noFill/>
                    </a:lnT>
                    <a:lnB>
                      <a:noFill/>
                    </a:lnB>
                  </a:tcPr>
                </a:tc>
              </a:tr>
            </a:tbl>
          </a:graphicData>
        </a:graphic>
      </p:graphicFrame>
      <p:graphicFrame>
        <p:nvGraphicFramePr>
          <p:cNvPr id="19" name="Chart 18"/>
          <p:cNvGraphicFramePr/>
          <p:nvPr/>
        </p:nvGraphicFramePr>
        <p:xfrm>
          <a:off x="2540000" y="2099733"/>
          <a:ext cx="6103849" cy="365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12309" name="Rectangle 22"/>
          <p:cNvSpPr>
            <a:spLocks noGrp="1" noChangeArrowheads="1"/>
          </p:cNvSpPr>
          <p:nvPr>
            <p:ph type="title"/>
          </p:nvPr>
        </p:nvSpPr>
        <p:spPr/>
        <p:txBody>
          <a:bodyPr/>
          <a:lstStyle/>
          <a:p>
            <a:r>
              <a:rPr lang="en-US" smtClean="0"/>
              <a:t>Drivers of Excess Cost: 2 of 2</a:t>
            </a:r>
            <a:endParaRPr lang="en-US" dirty="0" smtClean="0"/>
          </a:p>
        </p:txBody>
      </p:sp>
      <p:sp>
        <p:nvSpPr>
          <p:cNvPr id="16" name="Rectangle 15"/>
          <p:cNvSpPr/>
          <p:nvPr/>
        </p:nvSpPr>
        <p:spPr>
          <a:xfrm>
            <a:off x="460375" y="5955298"/>
            <a:ext cx="1272143" cy="169277"/>
          </a:xfrm>
          <a:prstGeom prst="rect">
            <a:avLst/>
          </a:prstGeom>
        </p:spPr>
        <p:txBody>
          <a:bodyPr wrap="none" lIns="0" tIns="0" anchor="b">
            <a:spAutoFit/>
          </a:bodyPr>
          <a:lstStyle/>
          <a:p>
            <a:r>
              <a:rPr lang="en-US" sz="800" dirty="0">
                <a:solidFill>
                  <a:srgbClr val="666565"/>
                </a:solidFill>
              </a:rPr>
              <a:t>Winter 2013 payers </a:t>
            </a:r>
            <a:r>
              <a:rPr lang="en-US" sz="800" dirty="0" err="1">
                <a:solidFill>
                  <a:srgbClr val="666565"/>
                </a:solidFill>
              </a:rPr>
              <a:t>n</a:t>
            </a:r>
            <a:r>
              <a:rPr lang="en-US" sz="800" dirty="0">
                <a:solidFill>
                  <a:srgbClr val="666565"/>
                </a:solidFill>
              </a:rPr>
              <a:t>=82.</a:t>
            </a:r>
          </a:p>
        </p:txBody>
      </p:sp>
      <p:sp>
        <p:nvSpPr>
          <p:cNvPr id="12" name="Rectangle 8"/>
          <p:cNvSpPr>
            <a:spLocks noChangeArrowheads="1"/>
          </p:cNvSpPr>
          <p:nvPr/>
        </p:nvSpPr>
        <p:spPr bwMode="auto">
          <a:xfrm>
            <a:off x="0" y="1368425"/>
            <a:ext cx="9144000" cy="561692"/>
          </a:xfrm>
          <a:prstGeom prst="rect">
            <a:avLst/>
          </a:prstGeom>
          <a:noFill/>
          <a:ln w="9525">
            <a:noFill/>
            <a:miter lim="800000"/>
            <a:headEnd/>
            <a:tailEnd/>
          </a:ln>
        </p:spPr>
        <p:txBody>
          <a:bodyPr wrap="square" anchor="t">
            <a:spAutoFit/>
          </a:bodyPr>
          <a:lstStyle/>
          <a:p>
            <a:pPr algn="ctr"/>
            <a:r>
              <a:rPr lang="en-US" sz="1600" dirty="0">
                <a:solidFill>
                  <a:srgbClr val="000000"/>
                </a:solidFill>
              </a:rPr>
              <a:t>How significantly does each of the following drive excess cost in oncology care?</a:t>
            </a:r>
          </a:p>
          <a:p>
            <a:pPr algn="ctr">
              <a:spcBef>
                <a:spcPts val="300"/>
              </a:spcBef>
            </a:pPr>
            <a:r>
              <a:rPr lang="en-US" sz="1200" i="1" dirty="0">
                <a:solidFill>
                  <a:srgbClr val="666565"/>
                </a:solidFill>
              </a:rPr>
              <a:t>Asked of payers who stated excess cost could be eliminated from cancer treatment without negatively impacting health outcomes</a:t>
            </a:r>
          </a:p>
        </p:txBody>
      </p:sp>
      <p:grpSp>
        <p:nvGrpSpPr>
          <p:cNvPr id="18" name="Group 17"/>
          <p:cNvGrpSpPr/>
          <p:nvPr/>
        </p:nvGrpSpPr>
        <p:grpSpPr>
          <a:xfrm>
            <a:off x="2811593" y="2054597"/>
            <a:ext cx="2048270" cy="430887"/>
            <a:chOff x="579078" y="1993013"/>
            <a:chExt cx="2048270" cy="430887"/>
          </a:xfrm>
        </p:grpSpPr>
        <p:sp>
          <p:nvSpPr>
            <p:cNvPr id="20" name="Rectangle 19"/>
            <p:cNvSpPr/>
            <p:nvPr/>
          </p:nvSpPr>
          <p:spPr>
            <a:xfrm>
              <a:off x="646012" y="1993013"/>
              <a:ext cx="1981336" cy="430887"/>
            </a:xfrm>
            <a:prstGeom prst="rect">
              <a:avLst/>
            </a:prstGeom>
          </p:spPr>
          <p:txBody>
            <a:bodyPr wrap="square">
              <a:spAutoFit/>
            </a:bodyPr>
            <a:lstStyle/>
            <a:p>
              <a:r>
                <a:rPr lang="en-US" sz="1100" dirty="0">
                  <a:solidFill>
                    <a:srgbClr val="666565"/>
                  </a:solidFill>
                </a:rPr>
                <a:t>Does not drive or </a:t>
              </a:r>
              <a:br>
                <a:rPr lang="en-US" sz="1100" dirty="0">
                  <a:solidFill>
                    <a:srgbClr val="666565"/>
                  </a:solidFill>
                </a:rPr>
              </a:br>
              <a:r>
                <a:rPr lang="en-US" sz="1100" dirty="0">
                  <a:solidFill>
                    <a:srgbClr val="666565"/>
                  </a:solidFill>
                </a:rPr>
                <a:t>Minimal driver of excess cost</a:t>
              </a:r>
            </a:p>
          </p:txBody>
        </p:sp>
        <p:sp>
          <p:nvSpPr>
            <p:cNvPr id="21" name="Rectangle 20"/>
            <p:cNvSpPr/>
            <p:nvPr/>
          </p:nvSpPr>
          <p:spPr bwMode="auto">
            <a:xfrm>
              <a:off x="579078" y="2088423"/>
              <a:ext cx="104563" cy="112915"/>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grpSp>
        <p:nvGrpSpPr>
          <p:cNvPr id="22" name="Group 21"/>
          <p:cNvGrpSpPr/>
          <p:nvPr/>
        </p:nvGrpSpPr>
        <p:grpSpPr>
          <a:xfrm>
            <a:off x="4969161" y="2054597"/>
            <a:ext cx="1744553" cy="261610"/>
            <a:chOff x="579078" y="1993013"/>
            <a:chExt cx="1744553" cy="261610"/>
          </a:xfrm>
        </p:grpSpPr>
        <p:sp>
          <p:nvSpPr>
            <p:cNvPr id="24" name="Rectangle 23"/>
            <p:cNvSpPr/>
            <p:nvPr/>
          </p:nvSpPr>
          <p:spPr>
            <a:xfrm>
              <a:off x="646013" y="1993013"/>
              <a:ext cx="1677618" cy="261610"/>
            </a:xfrm>
            <a:prstGeom prst="rect">
              <a:avLst/>
            </a:prstGeom>
          </p:spPr>
          <p:txBody>
            <a:bodyPr wrap="square">
              <a:spAutoFit/>
            </a:bodyPr>
            <a:lstStyle/>
            <a:p>
              <a:r>
                <a:rPr lang="en-US" sz="1100" dirty="0">
                  <a:solidFill>
                    <a:srgbClr val="666565"/>
                  </a:solidFill>
                </a:rPr>
                <a:t>Mid-range driver</a:t>
              </a:r>
            </a:p>
          </p:txBody>
        </p:sp>
        <p:sp>
          <p:nvSpPr>
            <p:cNvPr id="25" name="Rectangle 24"/>
            <p:cNvSpPr/>
            <p:nvPr/>
          </p:nvSpPr>
          <p:spPr bwMode="auto">
            <a:xfrm>
              <a:off x="579078" y="2088423"/>
              <a:ext cx="104563" cy="11291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grpSp>
        <p:nvGrpSpPr>
          <p:cNvPr id="26" name="Group 25"/>
          <p:cNvGrpSpPr/>
          <p:nvPr/>
        </p:nvGrpSpPr>
        <p:grpSpPr>
          <a:xfrm>
            <a:off x="6382520" y="2054597"/>
            <a:ext cx="2290233" cy="430887"/>
            <a:chOff x="579078" y="1993013"/>
            <a:chExt cx="2290233" cy="430887"/>
          </a:xfrm>
        </p:grpSpPr>
        <p:sp>
          <p:nvSpPr>
            <p:cNvPr id="27" name="Rectangle 26"/>
            <p:cNvSpPr/>
            <p:nvPr/>
          </p:nvSpPr>
          <p:spPr>
            <a:xfrm>
              <a:off x="646013" y="1993013"/>
              <a:ext cx="2223298" cy="430887"/>
            </a:xfrm>
            <a:prstGeom prst="rect">
              <a:avLst/>
            </a:prstGeom>
          </p:spPr>
          <p:txBody>
            <a:bodyPr wrap="square">
              <a:spAutoFit/>
            </a:bodyPr>
            <a:lstStyle/>
            <a:p>
              <a:r>
                <a:rPr lang="en-US" sz="1100" dirty="0">
                  <a:solidFill>
                    <a:srgbClr val="666565"/>
                  </a:solidFill>
                </a:rPr>
                <a:t>Above-average driver or </a:t>
              </a:r>
              <a:br>
                <a:rPr lang="en-US" sz="1100" dirty="0">
                  <a:solidFill>
                    <a:srgbClr val="666565"/>
                  </a:solidFill>
                </a:rPr>
              </a:br>
              <a:r>
                <a:rPr lang="en-US" sz="1100" dirty="0">
                  <a:solidFill>
                    <a:srgbClr val="666565"/>
                  </a:solidFill>
                </a:rPr>
                <a:t>Significant driver of excess cost</a:t>
              </a:r>
            </a:p>
          </p:txBody>
        </p:sp>
        <p:sp>
          <p:nvSpPr>
            <p:cNvPr id="28" name="Rectangle 27"/>
            <p:cNvSpPr/>
            <p:nvPr/>
          </p:nvSpPr>
          <p:spPr bwMode="auto">
            <a:xfrm>
              <a:off x="579078" y="2088423"/>
              <a:ext cx="104563" cy="112915"/>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grpSp>
      <p:sp>
        <p:nvSpPr>
          <p:cNvPr id="23" name="Rectangle 22"/>
          <p:cNvSpPr/>
          <p:nvPr/>
        </p:nvSpPr>
        <p:spPr>
          <a:xfrm>
            <a:off x="4221105" y="5577597"/>
            <a:ext cx="2483554" cy="261610"/>
          </a:xfrm>
          <a:prstGeom prst="rect">
            <a:avLst/>
          </a:prstGeom>
        </p:spPr>
        <p:txBody>
          <a:bodyPr wrap="square">
            <a:spAutoFit/>
          </a:bodyPr>
          <a:lstStyle/>
          <a:p>
            <a:pPr algn="ctr"/>
            <a:r>
              <a:rPr lang="en-US" sz="1100" dirty="0">
                <a:solidFill>
                  <a:srgbClr val="666565"/>
                </a:solidFill>
              </a:rPr>
              <a:t>Percentage of Payers</a:t>
            </a:r>
          </a:p>
        </p:txBody>
      </p:sp>
    </p:spTree>
    <p:extLst>
      <p:ext uri="{BB962C8B-B14F-4D97-AF65-F5344CB8AC3E}">
        <p14:creationId xmlns:p14="http://schemas.microsoft.com/office/powerpoint/2010/main" val="34449786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Alternative Physician Reimbursement</a:t>
            </a:r>
            <a:endParaRPr lang="en-US" dirty="0"/>
          </a:p>
        </p:txBody>
      </p:sp>
      <p:sp>
        <p:nvSpPr>
          <p:cNvPr id="6" name="Text Box 30"/>
          <p:cNvSpPr txBox="1">
            <a:spLocks noChangeArrowheads="1"/>
          </p:cNvSpPr>
          <p:nvPr/>
        </p:nvSpPr>
        <p:spPr bwMode="auto">
          <a:xfrm>
            <a:off x="1" y="1369137"/>
            <a:ext cx="9144000" cy="584775"/>
          </a:xfrm>
          <a:prstGeom prst="rect">
            <a:avLst/>
          </a:prstGeom>
          <a:noFill/>
          <a:ln w="9525" algn="ctr">
            <a:noFill/>
            <a:miter lim="800000"/>
            <a:headEnd/>
            <a:tailEnd/>
          </a:ln>
          <a:effectLst/>
        </p:spPr>
        <p:txBody>
          <a:bodyPr wrap="square" anchor="t">
            <a:spAutoFit/>
          </a:bodyPr>
          <a:lstStyle/>
          <a:p>
            <a:pPr algn="ctr">
              <a:spcBef>
                <a:spcPct val="50000"/>
              </a:spcBef>
            </a:pPr>
            <a:r>
              <a:rPr lang="en-US" sz="1600" dirty="0">
                <a:solidFill>
                  <a:srgbClr val="000000"/>
                </a:solidFill>
              </a:rPr>
              <a:t>What is the likelihood your organization will adopt each of the following alternative physician reimbursement arrangements with oncologists in your commercial network?</a:t>
            </a:r>
          </a:p>
        </p:txBody>
      </p:sp>
      <p:sp>
        <p:nvSpPr>
          <p:cNvPr id="14" name="Text Box 34"/>
          <p:cNvSpPr txBox="1">
            <a:spLocks noChangeArrowheads="1"/>
          </p:cNvSpPr>
          <p:nvPr/>
        </p:nvSpPr>
        <p:spPr bwMode="auto">
          <a:xfrm>
            <a:off x="460375" y="5832187"/>
            <a:ext cx="2229595" cy="292388"/>
          </a:xfrm>
          <a:prstGeom prst="rect">
            <a:avLst/>
          </a:prstGeom>
          <a:noFill/>
          <a:ln w="3175">
            <a:noFill/>
            <a:miter lim="800000"/>
            <a:headEnd/>
            <a:tailEnd/>
          </a:ln>
          <a:effectLst/>
        </p:spPr>
        <p:txBody>
          <a:bodyPr wrap="square" lIns="0" tIns="0" anchor="b">
            <a:spAutoFit/>
          </a:bodyPr>
          <a:lstStyle/>
          <a:p>
            <a:r>
              <a:rPr lang="en-US" sz="800" dirty="0">
                <a:solidFill>
                  <a:srgbClr val="666565"/>
                </a:solidFill>
              </a:rPr>
              <a:t>Payers </a:t>
            </a:r>
            <a:r>
              <a:rPr lang="en-US" sz="800" dirty="0" err="1">
                <a:solidFill>
                  <a:srgbClr val="666565"/>
                </a:solidFill>
              </a:rPr>
              <a:t>n</a:t>
            </a:r>
            <a:r>
              <a:rPr lang="en-US" sz="800" dirty="0">
                <a:solidFill>
                  <a:srgbClr val="666565"/>
                </a:solidFill>
              </a:rPr>
              <a:t>=103.</a:t>
            </a:r>
          </a:p>
          <a:p>
            <a:r>
              <a:rPr lang="en-US" sz="800" dirty="0">
                <a:solidFill>
                  <a:srgbClr val="666565"/>
                </a:solidFill>
              </a:rPr>
              <a:t>“Neutral” responses are not shown.</a:t>
            </a:r>
          </a:p>
        </p:txBody>
      </p:sp>
      <p:grpSp>
        <p:nvGrpSpPr>
          <p:cNvPr id="18" name="Group 17"/>
          <p:cNvGrpSpPr/>
          <p:nvPr/>
        </p:nvGrpSpPr>
        <p:grpSpPr>
          <a:xfrm>
            <a:off x="2665702" y="1988674"/>
            <a:ext cx="4721414" cy="600164"/>
            <a:chOff x="2234555" y="3530783"/>
            <a:chExt cx="4721414" cy="600164"/>
          </a:xfrm>
        </p:grpSpPr>
        <p:sp>
          <p:nvSpPr>
            <p:cNvPr id="19" name="TextBox 18"/>
            <p:cNvSpPr txBox="1"/>
            <p:nvPr/>
          </p:nvSpPr>
          <p:spPr>
            <a:xfrm>
              <a:off x="2642253" y="3530783"/>
              <a:ext cx="1932922" cy="600164"/>
            </a:xfrm>
            <a:prstGeom prst="rect">
              <a:avLst/>
            </a:prstGeom>
            <a:noFill/>
          </p:spPr>
          <p:txBody>
            <a:bodyPr wrap="square" rtlCol="0">
              <a:spAutoFit/>
            </a:bodyPr>
            <a:lstStyle/>
            <a:p>
              <a:pPr algn="r"/>
              <a:r>
                <a:rPr lang="en-US" sz="1100" dirty="0">
                  <a:solidFill>
                    <a:srgbClr val="666565"/>
                  </a:solidFill>
                </a:rPr>
                <a:t>Will not or Unlikely to be implemented in the next 12-18 months</a:t>
              </a:r>
            </a:p>
          </p:txBody>
        </p:sp>
        <p:sp>
          <p:nvSpPr>
            <p:cNvPr id="21" name="TextBox 20"/>
            <p:cNvSpPr txBox="1"/>
            <p:nvPr/>
          </p:nvSpPr>
          <p:spPr>
            <a:xfrm>
              <a:off x="4575175" y="3530783"/>
              <a:ext cx="1927878" cy="600164"/>
            </a:xfrm>
            <a:prstGeom prst="rect">
              <a:avLst/>
            </a:prstGeom>
            <a:noFill/>
          </p:spPr>
          <p:txBody>
            <a:bodyPr wrap="square" rtlCol="0">
              <a:spAutoFit/>
            </a:bodyPr>
            <a:lstStyle/>
            <a:p>
              <a:r>
                <a:rPr lang="en-US" sz="1100" dirty="0">
                  <a:solidFill>
                    <a:srgbClr val="666565"/>
                  </a:solidFill>
                </a:rPr>
                <a:t>Will be implemented in </a:t>
              </a:r>
              <a:br>
                <a:rPr lang="en-US" sz="1100" dirty="0">
                  <a:solidFill>
                    <a:srgbClr val="666565"/>
                  </a:solidFill>
                </a:rPr>
              </a:br>
              <a:r>
                <a:rPr lang="en-US" sz="1100" dirty="0">
                  <a:solidFill>
                    <a:srgbClr val="666565"/>
                  </a:solidFill>
                </a:rPr>
                <a:t>the next 12-18 months or Already implemented</a:t>
              </a:r>
            </a:p>
          </p:txBody>
        </p:sp>
        <p:cxnSp>
          <p:nvCxnSpPr>
            <p:cNvPr id="23" name="Straight Arrow Connector 22"/>
            <p:cNvCxnSpPr/>
            <p:nvPr/>
          </p:nvCxnSpPr>
          <p:spPr>
            <a:xfrm>
              <a:off x="6287455" y="3832543"/>
              <a:ext cx="668514" cy="1588"/>
            </a:xfrm>
            <a:prstGeom prst="straightConnector1">
              <a:avLst/>
            </a:prstGeom>
            <a:ln w="12700" cap="flat" cmpd="sng" algn="ctr">
              <a:solidFill>
                <a:schemeClr val="accent2"/>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2234555" y="3834131"/>
              <a:ext cx="668514" cy="1588"/>
            </a:xfrm>
            <a:prstGeom prst="straightConnector1">
              <a:avLst/>
            </a:prstGeom>
            <a:ln w="12700" cap="flat" cmpd="sng" algn="ctr">
              <a:solidFill>
                <a:schemeClr val="accent2"/>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24"/>
          <p:cNvCxnSpPr/>
          <p:nvPr/>
        </p:nvCxnSpPr>
        <p:spPr>
          <a:xfrm rot="5400000" flipH="1" flipV="1">
            <a:off x="3160717" y="3902998"/>
            <a:ext cx="3742015" cy="1588"/>
          </a:xfrm>
          <a:prstGeom prst="line">
            <a:avLst/>
          </a:prstGeom>
          <a:ln w="190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8" name="Chart 27"/>
          <p:cNvGraphicFramePr/>
          <p:nvPr>
            <p:extLst/>
          </p:nvPr>
        </p:nvGraphicFramePr>
        <p:xfrm>
          <a:off x="799228" y="2210730"/>
          <a:ext cx="7575152" cy="3536009"/>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3780838" y="5768444"/>
            <a:ext cx="2483554" cy="261610"/>
          </a:xfrm>
          <a:prstGeom prst="rect">
            <a:avLst/>
          </a:prstGeom>
        </p:spPr>
        <p:txBody>
          <a:bodyPr wrap="square">
            <a:spAutoFit/>
          </a:bodyPr>
          <a:lstStyle/>
          <a:p>
            <a:pPr algn="ctr"/>
            <a:r>
              <a:rPr lang="en-US" sz="1100" dirty="0">
                <a:solidFill>
                  <a:srgbClr val="666565"/>
                </a:solidFill>
              </a:rPr>
              <a:t>Percentage of Payers</a:t>
            </a:r>
          </a:p>
        </p:txBody>
      </p:sp>
      <p:graphicFrame>
        <p:nvGraphicFramePr>
          <p:cNvPr id="22" name="Table 21"/>
          <p:cNvGraphicFramePr>
            <a:graphicFrameLocks noGrp="1"/>
          </p:cNvGraphicFramePr>
          <p:nvPr/>
        </p:nvGraphicFramePr>
        <p:xfrm>
          <a:off x="482600" y="2568211"/>
          <a:ext cx="1816100" cy="3114797"/>
        </p:xfrm>
        <a:graphic>
          <a:graphicData uri="http://schemas.openxmlformats.org/drawingml/2006/table">
            <a:tbl>
              <a:tblPr/>
              <a:tblGrid>
                <a:gridCol w="1816100"/>
              </a:tblGrid>
              <a:tr h="444971">
                <a:tc>
                  <a:txBody>
                    <a:bodyPr/>
                    <a:lstStyle/>
                    <a:p>
                      <a:pPr algn="r" fontAlgn="b"/>
                      <a:r>
                        <a:rPr lang="en-US" sz="1100" b="0" i="0" u="none" strike="noStrike" dirty="0">
                          <a:solidFill>
                            <a:srgbClr val="666565"/>
                          </a:solidFill>
                          <a:latin typeface="Arial"/>
                        </a:rPr>
                        <a:t>Pay-for-performance</a:t>
                      </a:r>
                    </a:p>
                  </a:txBody>
                  <a:tcPr marL="7620" marR="7620" marT="7620" marB="0" anchor="ctr">
                    <a:lnL>
                      <a:noFill/>
                    </a:lnL>
                    <a:lnR>
                      <a:noFill/>
                    </a:lnR>
                    <a:lnT>
                      <a:noFill/>
                    </a:lnT>
                    <a:lnB>
                      <a:noFill/>
                    </a:lnB>
                  </a:tcPr>
                </a:tc>
              </a:tr>
              <a:tr h="444971">
                <a:tc>
                  <a:txBody>
                    <a:bodyPr/>
                    <a:lstStyle/>
                    <a:p>
                      <a:pPr algn="r" fontAlgn="b"/>
                      <a:r>
                        <a:rPr lang="en-US" sz="1100" b="0" i="0" u="none" strike="noStrike" dirty="0">
                          <a:solidFill>
                            <a:srgbClr val="666565"/>
                          </a:solidFill>
                          <a:latin typeface="Arial"/>
                        </a:rPr>
                        <a:t>Shared savings program</a:t>
                      </a:r>
                    </a:p>
                  </a:txBody>
                  <a:tcPr marL="7620" marR="7620" marT="7620" marB="0" anchor="ctr">
                    <a:lnL>
                      <a:noFill/>
                    </a:lnL>
                    <a:lnR>
                      <a:noFill/>
                    </a:lnR>
                    <a:lnT>
                      <a:noFill/>
                    </a:lnT>
                    <a:lnB>
                      <a:noFill/>
                    </a:lnB>
                  </a:tcPr>
                </a:tc>
              </a:tr>
              <a:tr h="444971">
                <a:tc>
                  <a:txBody>
                    <a:bodyPr/>
                    <a:lstStyle/>
                    <a:p>
                      <a:pPr algn="r" fontAlgn="b"/>
                      <a:r>
                        <a:rPr lang="en-US" sz="1100" b="0" i="0" u="none" strike="noStrike" dirty="0" smtClean="0">
                          <a:solidFill>
                            <a:srgbClr val="666565"/>
                          </a:solidFill>
                          <a:latin typeface="Arial"/>
                        </a:rPr>
                        <a:t>Episode-of-care </a:t>
                      </a:r>
                      <a:r>
                        <a:rPr lang="en-US" sz="1100" b="0" i="0" u="none" strike="noStrike" dirty="0">
                          <a:solidFill>
                            <a:srgbClr val="666565"/>
                          </a:solidFill>
                          <a:latin typeface="Arial"/>
                        </a:rPr>
                        <a:t>payments</a:t>
                      </a:r>
                    </a:p>
                  </a:txBody>
                  <a:tcPr marL="7620" marR="7620" marT="7620" marB="0" anchor="ctr">
                    <a:lnL>
                      <a:noFill/>
                    </a:lnL>
                    <a:lnR>
                      <a:noFill/>
                    </a:lnR>
                    <a:lnT>
                      <a:noFill/>
                    </a:lnT>
                    <a:lnB>
                      <a:noFill/>
                    </a:lnB>
                  </a:tcPr>
                </a:tc>
              </a:tr>
              <a:tr h="444971">
                <a:tc>
                  <a:txBody>
                    <a:bodyPr/>
                    <a:lstStyle/>
                    <a:p>
                      <a:pPr algn="r" fontAlgn="b"/>
                      <a:r>
                        <a:rPr lang="en-US" sz="1100" b="0" i="0" u="none" strike="noStrike" dirty="0" smtClean="0">
                          <a:solidFill>
                            <a:srgbClr val="666565"/>
                          </a:solidFill>
                          <a:latin typeface="Arial"/>
                        </a:rPr>
                        <a:t>Capitation/global </a:t>
                      </a:r>
                      <a:r>
                        <a:rPr lang="en-US" sz="1100" b="0" i="0" u="none" strike="noStrike" dirty="0">
                          <a:solidFill>
                            <a:srgbClr val="666565"/>
                          </a:solidFill>
                          <a:latin typeface="Arial"/>
                        </a:rPr>
                        <a:t>payments</a:t>
                      </a:r>
                    </a:p>
                  </a:txBody>
                  <a:tcPr marL="7620" marR="7620" marT="7620" marB="0" anchor="ctr">
                    <a:lnL>
                      <a:noFill/>
                    </a:lnL>
                    <a:lnR>
                      <a:noFill/>
                    </a:lnR>
                    <a:lnT>
                      <a:noFill/>
                    </a:lnT>
                    <a:lnB>
                      <a:noFill/>
                    </a:lnB>
                  </a:tcPr>
                </a:tc>
              </a:tr>
              <a:tr h="444971">
                <a:tc>
                  <a:txBody>
                    <a:bodyPr/>
                    <a:lstStyle/>
                    <a:p>
                      <a:pPr algn="r" fontAlgn="b"/>
                      <a:r>
                        <a:rPr lang="en-US" sz="1100" b="0" i="0" u="none" strike="noStrike" dirty="0">
                          <a:solidFill>
                            <a:srgbClr val="666565"/>
                          </a:solidFill>
                          <a:latin typeface="Arial"/>
                        </a:rPr>
                        <a:t>Expanded payments for </a:t>
                      </a:r>
                      <a:r>
                        <a:rPr lang="en-US" sz="1100" b="0" i="0" u="none" strike="noStrike" dirty="0" smtClean="0">
                          <a:solidFill>
                            <a:srgbClr val="666565"/>
                          </a:solidFill>
                          <a:latin typeface="Arial"/>
                        </a:rPr>
                        <a:t>advanced-care </a:t>
                      </a:r>
                      <a:r>
                        <a:rPr lang="en-US" sz="1100" b="0" i="0" u="none" strike="noStrike" dirty="0">
                          <a:solidFill>
                            <a:srgbClr val="666565"/>
                          </a:solidFill>
                          <a:latin typeface="Arial"/>
                        </a:rPr>
                        <a:t>planning</a:t>
                      </a:r>
                    </a:p>
                  </a:txBody>
                  <a:tcPr marL="7620" marR="7620" marT="7620" marB="0" anchor="ctr">
                    <a:lnL>
                      <a:noFill/>
                    </a:lnL>
                    <a:lnR>
                      <a:noFill/>
                    </a:lnR>
                    <a:lnT>
                      <a:noFill/>
                    </a:lnT>
                    <a:lnB>
                      <a:noFill/>
                    </a:lnB>
                  </a:tcPr>
                </a:tc>
              </a:tr>
              <a:tr h="444971">
                <a:tc>
                  <a:txBody>
                    <a:bodyPr/>
                    <a:lstStyle/>
                    <a:p>
                      <a:pPr algn="r" fontAlgn="b"/>
                      <a:r>
                        <a:rPr lang="en-US" sz="1100" b="0" i="0" u="none" strike="noStrike" dirty="0">
                          <a:solidFill>
                            <a:srgbClr val="666565"/>
                          </a:solidFill>
                          <a:latin typeface="Arial"/>
                        </a:rPr>
                        <a:t>At-cost drug reimbursement</a:t>
                      </a:r>
                    </a:p>
                  </a:txBody>
                  <a:tcPr marL="7620" marR="7620" marT="7620" marB="0" anchor="ctr">
                    <a:lnL>
                      <a:noFill/>
                    </a:lnL>
                    <a:lnR>
                      <a:noFill/>
                    </a:lnR>
                    <a:lnT>
                      <a:noFill/>
                    </a:lnT>
                    <a:lnB>
                      <a:noFill/>
                    </a:lnB>
                  </a:tcPr>
                </a:tc>
              </a:tr>
              <a:tr h="444971">
                <a:tc>
                  <a:txBody>
                    <a:bodyPr/>
                    <a:lstStyle/>
                    <a:p>
                      <a:pPr algn="r" fontAlgn="b"/>
                      <a:r>
                        <a:rPr lang="en-US" sz="1100" b="0" i="0" u="none" strike="noStrike" dirty="0">
                          <a:solidFill>
                            <a:srgbClr val="666565"/>
                          </a:solidFill>
                          <a:latin typeface="Arial"/>
                        </a:rPr>
                        <a:t>Case management fees</a:t>
                      </a:r>
                    </a:p>
                  </a:txBody>
                  <a:tcPr marL="7620" marR="7620" marT="7620" marB="0" anchor="ctr">
                    <a:lnL>
                      <a:noFill/>
                    </a:lnL>
                    <a:lnR>
                      <a:noFill/>
                    </a:lnR>
                    <a:lnT>
                      <a:noFill/>
                    </a:lnT>
                    <a:lnB>
                      <a:noFill/>
                    </a:lnB>
                  </a:tcPr>
                </a:tc>
              </a:tr>
            </a:tbl>
          </a:graphicData>
        </a:graphic>
      </p:graphicFrame>
    </p:spTree>
    <p:extLst>
      <p:ext uri="{BB962C8B-B14F-4D97-AF65-F5344CB8AC3E}">
        <p14:creationId xmlns:p14="http://schemas.microsoft.com/office/powerpoint/2010/main" val="34906405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Physician Reimbursement (Cont’d)</a:t>
            </a:r>
            <a:endParaRPr lang="en-US" dirty="0"/>
          </a:p>
        </p:txBody>
      </p:sp>
      <p:sp>
        <p:nvSpPr>
          <p:cNvPr id="6" name="Text Box 30"/>
          <p:cNvSpPr txBox="1">
            <a:spLocks noChangeArrowheads="1"/>
          </p:cNvSpPr>
          <p:nvPr/>
        </p:nvSpPr>
        <p:spPr bwMode="auto">
          <a:xfrm>
            <a:off x="1" y="1360403"/>
            <a:ext cx="9144000" cy="584775"/>
          </a:xfrm>
          <a:prstGeom prst="rect">
            <a:avLst/>
          </a:prstGeom>
          <a:noFill/>
          <a:ln w="9525" algn="ctr">
            <a:noFill/>
            <a:miter lim="800000"/>
            <a:headEnd/>
            <a:tailEnd/>
          </a:ln>
          <a:effectLst/>
        </p:spPr>
        <p:txBody>
          <a:bodyPr wrap="square" anchor="t">
            <a:spAutoFit/>
          </a:bodyPr>
          <a:lstStyle/>
          <a:p>
            <a:pPr algn="ctr">
              <a:spcBef>
                <a:spcPct val="50000"/>
              </a:spcBef>
            </a:pPr>
            <a:r>
              <a:rPr lang="en-US" sz="1600" dirty="0">
                <a:solidFill>
                  <a:srgbClr val="000000"/>
                </a:solidFill>
              </a:rPr>
              <a:t>Which of the following alternative physician reimbursement arrangements do </a:t>
            </a:r>
            <a:br>
              <a:rPr lang="en-US" sz="1600" dirty="0">
                <a:solidFill>
                  <a:srgbClr val="000000"/>
                </a:solidFill>
              </a:rPr>
            </a:br>
            <a:r>
              <a:rPr lang="en-US" sz="1600" dirty="0">
                <a:solidFill>
                  <a:srgbClr val="000000"/>
                </a:solidFill>
              </a:rPr>
              <a:t>commercial insurers employ for cancer therapies? Please select all that apply.</a:t>
            </a:r>
          </a:p>
        </p:txBody>
      </p:sp>
      <p:graphicFrame>
        <p:nvGraphicFramePr>
          <p:cNvPr id="22" name="Table 21"/>
          <p:cNvGraphicFramePr>
            <a:graphicFrameLocks noGrp="1"/>
          </p:cNvGraphicFramePr>
          <p:nvPr/>
        </p:nvGraphicFramePr>
        <p:xfrm>
          <a:off x="220133" y="2334642"/>
          <a:ext cx="3395134" cy="3285821"/>
        </p:xfrm>
        <a:graphic>
          <a:graphicData uri="http://schemas.openxmlformats.org/drawingml/2006/table">
            <a:tbl>
              <a:tblPr/>
              <a:tblGrid>
                <a:gridCol w="3395134"/>
              </a:tblGrid>
              <a:tr h="469403">
                <a:tc>
                  <a:txBody>
                    <a:bodyPr/>
                    <a:lstStyle/>
                    <a:p>
                      <a:pPr algn="r" fontAlgn="b"/>
                      <a:r>
                        <a:rPr lang="en-US" sz="1200" b="0" i="0" u="none" strike="noStrike" dirty="0">
                          <a:solidFill>
                            <a:srgbClr val="666565"/>
                          </a:solidFill>
                          <a:latin typeface="Arial"/>
                        </a:rPr>
                        <a:t>Pay-for-performance</a:t>
                      </a:r>
                    </a:p>
                  </a:txBody>
                  <a:tcPr marL="7620" marR="7620" marT="7620" marB="0" anchor="ctr">
                    <a:lnL>
                      <a:noFill/>
                    </a:lnL>
                    <a:lnR>
                      <a:noFill/>
                    </a:lnR>
                    <a:lnT>
                      <a:noFill/>
                    </a:lnT>
                    <a:lnB>
                      <a:noFill/>
                    </a:lnB>
                  </a:tcPr>
                </a:tc>
              </a:tr>
              <a:tr h="469403">
                <a:tc>
                  <a:txBody>
                    <a:bodyPr/>
                    <a:lstStyle/>
                    <a:p>
                      <a:pPr algn="r" fontAlgn="b"/>
                      <a:r>
                        <a:rPr lang="en-US" sz="1200" b="0" i="0" u="none" strike="noStrike" dirty="0">
                          <a:solidFill>
                            <a:srgbClr val="666565"/>
                          </a:solidFill>
                          <a:latin typeface="Arial"/>
                        </a:rPr>
                        <a:t>Shared savings program</a:t>
                      </a:r>
                    </a:p>
                  </a:txBody>
                  <a:tcPr marL="7620" marR="7620" marT="7620" marB="0" anchor="ctr">
                    <a:lnL>
                      <a:noFill/>
                    </a:lnL>
                    <a:lnR>
                      <a:noFill/>
                    </a:lnR>
                    <a:lnT>
                      <a:noFill/>
                    </a:lnT>
                    <a:lnB>
                      <a:noFill/>
                    </a:lnB>
                  </a:tcPr>
                </a:tc>
              </a:tr>
              <a:tr h="469403">
                <a:tc>
                  <a:txBody>
                    <a:bodyPr/>
                    <a:lstStyle/>
                    <a:p>
                      <a:pPr algn="r" fontAlgn="b"/>
                      <a:r>
                        <a:rPr lang="en-US" sz="1200" b="0" i="0" u="none" strike="noStrike" dirty="0">
                          <a:solidFill>
                            <a:srgbClr val="666565"/>
                          </a:solidFill>
                          <a:latin typeface="Arial"/>
                        </a:rPr>
                        <a:t>Episode-of-care payments</a:t>
                      </a:r>
                    </a:p>
                  </a:txBody>
                  <a:tcPr marL="7620" marR="7620" marT="7620" marB="0" anchor="ctr">
                    <a:lnL>
                      <a:noFill/>
                    </a:lnL>
                    <a:lnR>
                      <a:noFill/>
                    </a:lnR>
                    <a:lnT>
                      <a:noFill/>
                    </a:lnT>
                    <a:lnB>
                      <a:noFill/>
                    </a:lnB>
                  </a:tcPr>
                </a:tc>
              </a:tr>
              <a:tr h="469403">
                <a:tc>
                  <a:txBody>
                    <a:bodyPr/>
                    <a:lstStyle/>
                    <a:p>
                      <a:pPr algn="r" fontAlgn="b"/>
                      <a:r>
                        <a:rPr lang="en-US" sz="1200" b="0" i="0" u="none" strike="noStrike" dirty="0" smtClean="0">
                          <a:solidFill>
                            <a:srgbClr val="666565"/>
                          </a:solidFill>
                          <a:latin typeface="Arial"/>
                        </a:rPr>
                        <a:t>Capitation/global </a:t>
                      </a:r>
                      <a:r>
                        <a:rPr lang="en-US" sz="1200" b="0" i="0" u="none" strike="noStrike" dirty="0">
                          <a:solidFill>
                            <a:srgbClr val="666565"/>
                          </a:solidFill>
                          <a:latin typeface="Arial"/>
                        </a:rPr>
                        <a:t>payments</a:t>
                      </a:r>
                    </a:p>
                  </a:txBody>
                  <a:tcPr marL="7620" marR="7620" marT="7620" marB="0" anchor="ctr">
                    <a:lnL>
                      <a:noFill/>
                    </a:lnL>
                    <a:lnR>
                      <a:noFill/>
                    </a:lnR>
                    <a:lnT>
                      <a:noFill/>
                    </a:lnT>
                    <a:lnB>
                      <a:noFill/>
                    </a:lnB>
                  </a:tcPr>
                </a:tc>
              </a:tr>
              <a:tr h="469403">
                <a:tc>
                  <a:txBody>
                    <a:bodyPr/>
                    <a:lstStyle/>
                    <a:p>
                      <a:pPr algn="r" fontAlgn="b"/>
                      <a:r>
                        <a:rPr lang="en-US" sz="1200" b="0" i="0" u="none" strike="noStrike" dirty="0">
                          <a:solidFill>
                            <a:srgbClr val="666565"/>
                          </a:solidFill>
                          <a:latin typeface="Arial"/>
                        </a:rPr>
                        <a:t>Expanded payments for </a:t>
                      </a:r>
                      <a:r>
                        <a:rPr lang="en-US" sz="1200" b="0" i="0" u="none" strike="noStrike" dirty="0" smtClean="0">
                          <a:solidFill>
                            <a:srgbClr val="666565"/>
                          </a:solidFill>
                          <a:latin typeface="Arial"/>
                        </a:rPr>
                        <a:t>advanced-care </a:t>
                      </a:r>
                      <a:r>
                        <a:rPr lang="en-US" sz="1200" b="0" i="0" u="none" strike="noStrike" dirty="0">
                          <a:solidFill>
                            <a:srgbClr val="666565"/>
                          </a:solidFill>
                          <a:latin typeface="Arial"/>
                        </a:rPr>
                        <a:t>planning</a:t>
                      </a:r>
                    </a:p>
                  </a:txBody>
                  <a:tcPr marL="7620" marR="7620" marT="7620" marB="0" anchor="ctr">
                    <a:lnL>
                      <a:noFill/>
                    </a:lnL>
                    <a:lnR>
                      <a:noFill/>
                    </a:lnR>
                    <a:lnT>
                      <a:noFill/>
                    </a:lnT>
                    <a:lnB>
                      <a:noFill/>
                    </a:lnB>
                  </a:tcPr>
                </a:tc>
              </a:tr>
              <a:tr h="469403">
                <a:tc>
                  <a:txBody>
                    <a:bodyPr/>
                    <a:lstStyle/>
                    <a:p>
                      <a:pPr algn="r" fontAlgn="b"/>
                      <a:r>
                        <a:rPr lang="en-US" sz="1200" b="0" i="0" u="none" strike="noStrike" dirty="0">
                          <a:solidFill>
                            <a:srgbClr val="666565"/>
                          </a:solidFill>
                          <a:latin typeface="Arial"/>
                        </a:rPr>
                        <a:t>At-cost drug reimbursement</a:t>
                      </a:r>
                    </a:p>
                  </a:txBody>
                  <a:tcPr marL="7620" marR="7620" marT="7620" marB="0" anchor="ctr">
                    <a:lnL>
                      <a:noFill/>
                    </a:lnL>
                    <a:lnR>
                      <a:noFill/>
                    </a:lnR>
                    <a:lnT>
                      <a:noFill/>
                    </a:lnT>
                    <a:lnB>
                      <a:noFill/>
                    </a:lnB>
                  </a:tcPr>
                </a:tc>
              </a:tr>
              <a:tr h="469403">
                <a:tc>
                  <a:txBody>
                    <a:bodyPr/>
                    <a:lstStyle/>
                    <a:p>
                      <a:pPr algn="r" fontAlgn="b"/>
                      <a:r>
                        <a:rPr lang="en-US" sz="1200" b="0" i="0" u="none" strike="noStrike" dirty="0">
                          <a:solidFill>
                            <a:srgbClr val="666565"/>
                          </a:solidFill>
                          <a:latin typeface="Arial"/>
                        </a:rPr>
                        <a:t>Case management fees</a:t>
                      </a:r>
                    </a:p>
                  </a:txBody>
                  <a:tcPr marL="7620" marR="7620" marT="7620" marB="0" anchor="ctr">
                    <a:lnL>
                      <a:noFill/>
                    </a:lnL>
                    <a:lnR>
                      <a:noFill/>
                    </a:lnR>
                    <a:lnT>
                      <a:noFill/>
                    </a:lnT>
                    <a:lnB>
                      <a:noFill/>
                    </a:lnB>
                  </a:tcPr>
                </a:tc>
              </a:tr>
            </a:tbl>
          </a:graphicData>
        </a:graphic>
      </p:graphicFrame>
      <p:graphicFrame>
        <p:nvGraphicFramePr>
          <p:cNvPr id="13" name="Chart 12"/>
          <p:cNvGraphicFramePr/>
          <p:nvPr/>
        </p:nvGraphicFramePr>
        <p:xfrm>
          <a:off x="3437466" y="2365968"/>
          <a:ext cx="5419197" cy="338290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23"/>
          <p:cNvGrpSpPr/>
          <p:nvPr/>
        </p:nvGrpSpPr>
        <p:grpSpPr>
          <a:xfrm>
            <a:off x="3343932" y="2008282"/>
            <a:ext cx="1085598" cy="276999"/>
            <a:chOff x="7329429" y="3981654"/>
            <a:chExt cx="1085598" cy="276999"/>
          </a:xfrm>
        </p:grpSpPr>
        <p:sp>
          <p:nvSpPr>
            <p:cNvPr id="19" name="Rectangle 18"/>
            <p:cNvSpPr/>
            <p:nvPr/>
          </p:nvSpPr>
          <p:spPr bwMode="auto">
            <a:xfrm>
              <a:off x="7329429" y="4070085"/>
              <a:ext cx="104563" cy="11291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20" name="TextBox 19"/>
            <p:cNvSpPr txBox="1"/>
            <p:nvPr/>
          </p:nvSpPr>
          <p:spPr>
            <a:xfrm>
              <a:off x="7422448" y="3981654"/>
              <a:ext cx="992579" cy="276999"/>
            </a:xfrm>
            <a:prstGeom prst="rect">
              <a:avLst/>
            </a:prstGeom>
            <a:noFill/>
          </p:spPr>
          <p:txBody>
            <a:bodyPr wrap="none" rtlCol="0">
              <a:spAutoFit/>
            </a:bodyPr>
            <a:lstStyle/>
            <a:p>
              <a:r>
                <a:rPr lang="en-US" sz="1200" dirty="0">
                  <a:solidFill>
                    <a:srgbClr val="666565"/>
                  </a:solidFill>
                </a:rPr>
                <a:t>Oncologists</a:t>
              </a:r>
            </a:p>
          </p:txBody>
        </p:sp>
      </p:grpSp>
      <p:grpSp>
        <p:nvGrpSpPr>
          <p:cNvPr id="16" name="Group 24"/>
          <p:cNvGrpSpPr/>
          <p:nvPr/>
        </p:nvGrpSpPr>
        <p:grpSpPr>
          <a:xfrm>
            <a:off x="4520798" y="2008282"/>
            <a:ext cx="1560638" cy="276999"/>
            <a:chOff x="7329429" y="3981654"/>
            <a:chExt cx="1560638" cy="276999"/>
          </a:xfrm>
        </p:grpSpPr>
        <p:sp>
          <p:nvSpPr>
            <p:cNvPr id="17" name="Rectangle 16"/>
            <p:cNvSpPr/>
            <p:nvPr/>
          </p:nvSpPr>
          <p:spPr bwMode="auto">
            <a:xfrm>
              <a:off x="7329429" y="4070085"/>
              <a:ext cx="104563" cy="112915"/>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000" i="1" dirty="0">
                <a:solidFill>
                  <a:srgbClr val="000000"/>
                </a:solidFill>
              </a:endParaRPr>
            </a:p>
          </p:txBody>
        </p:sp>
        <p:sp>
          <p:nvSpPr>
            <p:cNvPr id="18" name="TextBox 17"/>
            <p:cNvSpPr txBox="1"/>
            <p:nvPr/>
          </p:nvSpPr>
          <p:spPr>
            <a:xfrm>
              <a:off x="7422448" y="3981654"/>
              <a:ext cx="1467619" cy="276999"/>
            </a:xfrm>
            <a:prstGeom prst="rect">
              <a:avLst/>
            </a:prstGeom>
            <a:noFill/>
          </p:spPr>
          <p:txBody>
            <a:bodyPr wrap="none" rtlCol="0">
              <a:spAutoFit/>
            </a:bodyPr>
            <a:lstStyle/>
            <a:p>
              <a:r>
                <a:rPr lang="en-US" sz="1200" dirty="0">
                  <a:solidFill>
                    <a:srgbClr val="666565"/>
                  </a:solidFill>
                </a:rPr>
                <a:t>Practice Managers</a:t>
              </a:r>
            </a:p>
          </p:txBody>
        </p:sp>
      </p:grpSp>
      <p:sp>
        <p:nvSpPr>
          <p:cNvPr id="21" name="Rectangle 20"/>
          <p:cNvSpPr/>
          <p:nvPr/>
        </p:nvSpPr>
        <p:spPr>
          <a:xfrm>
            <a:off x="3619973" y="5621871"/>
            <a:ext cx="2483554" cy="276999"/>
          </a:xfrm>
          <a:prstGeom prst="rect">
            <a:avLst/>
          </a:prstGeom>
        </p:spPr>
        <p:txBody>
          <a:bodyPr wrap="square">
            <a:spAutoFit/>
          </a:bodyPr>
          <a:lstStyle/>
          <a:p>
            <a:r>
              <a:rPr lang="en-US" sz="1200" dirty="0">
                <a:solidFill>
                  <a:srgbClr val="666565"/>
                </a:solidFill>
              </a:rPr>
              <a:t>Percentage of Stakeholders</a:t>
            </a:r>
          </a:p>
        </p:txBody>
      </p:sp>
      <p:sp>
        <p:nvSpPr>
          <p:cNvPr id="23" name="Text Box 34"/>
          <p:cNvSpPr txBox="1">
            <a:spLocks noChangeArrowheads="1"/>
          </p:cNvSpPr>
          <p:nvPr/>
        </p:nvSpPr>
        <p:spPr bwMode="auto">
          <a:xfrm>
            <a:off x="460375" y="5955298"/>
            <a:ext cx="2229595" cy="169277"/>
          </a:xfrm>
          <a:prstGeom prst="rect">
            <a:avLst/>
          </a:prstGeom>
          <a:noFill/>
          <a:ln w="3175">
            <a:noFill/>
            <a:miter lim="800000"/>
            <a:headEnd/>
            <a:tailEnd/>
          </a:ln>
          <a:effectLst/>
        </p:spPr>
        <p:txBody>
          <a:bodyPr wrap="square" lIns="0" tIns="0" anchor="b">
            <a:spAutoFit/>
          </a:bodyPr>
          <a:lstStyle/>
          <a:p>
            <a:r>
              <a:rPr lang="en-US" sz="800" dirty="0">
                <a:solidFill>
                  <a:srgbClr val="666565"/>
                </a:solidFill>
              </a:rPr>
              <a:t>Oncologists </a:t>
            </a:r>
            <a:r>
              <a:rPr lang="en-US" sz="800" dirty="0" err="1">
                <a:solidFill>
                  <a:srgbClr val="666565"/>
                </a:solidFill>
              </a:rPr>
              <a:t>n</a:t>
            </a:r>
            <a:r>
              <a:rPr lang="en-US" sz="800" dirty="0">
                <a:solidFill>
                  <a:srgbClr val="666565"/>
                </a:solidFill>
              </a:rPr>
              <a:t>=103; Practice Managers </a:t>
            </a:r>
            <a:r>
              <a:rPr lang="en-US" sz="800" dirty="0" err="1">
                <a:solidFill>
                  <a:srgbClr val="666565"/>
                </a:solidFill>
              </a:rPr>
              <a:t>n</a:t>
            </a:r>
            <a:r>
              <a:rPr lang="en-US" sz="800" dirty="0">
                <a:solidFill>
                  <a:srgbClr val="666565"/>
                </a:solidFill>
              </a:rPr>
              <a:t>=101.</a:t>
            </a:r>
          </a:p>
        </p:txBody>
      </p:sp>
    </p:spTree>
    <p:extLst>
      <p:ext uri="{BB962C8B-B14F-4D97-AF65-F5344CB8AC3E}">
        <p14:creationId xmlns:p14="http://schemas.microsoft.com/office/powerpoint/2010/main" val="18197266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Physician Reimbursement</a:t>
            </a:r>
          </a:p>
        </p:txBody>
      </p:sp>
      <p:sp>
        <p:nvSpPr>
          <p:cNvPr id="3" name="Content Placeholder 2"/>
          <p:cNvSpPr txBox="1">
            <a:spLocks/>
          </p:cNvSpPr>
          <p:nvPr/>
        </p:nvSpPr>
        <p:spPr>
          <a:xfrm>
            <a:off x="457200" y="1469849"/>
            <a:ext cx="8232775" cy="4742849"/>
          </a:xfrm>
          <a:prstGeom prst="rect">
            <a:avLst/>
          </a:prstGeom>
        </p:spPr>
        <p:txBody>
          <a:bodyPr/>
          <a:lst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95000"/>
              </a:lnSpc>
            </a:pPr>
            <a:r>
              <a:rPr lang="en-US" dirty="0">
                <a:solidFill>
                  <a:srgbClr val="000000"/>
                </a:solidFill>
                <a:sym typeface="Wingdings" pitchFamily="2" charset="2"/>
              </a:rPr>
              <a:t>Payers </a:t>
            </a:r>
            <a:r>
              <a:rPr lang="en-US" dirty="0" smtClean="0">
                <a:solidFill>
                  <a:srgbClr val="000000"/>
                </a:solidFill>
                <a:sym typeface="Wingdings" pitchFamily="2" charset="2"/>
              </a:rPr>
              <a:t>estimated </a:t>
            </a:r>
            <a:r>
              <a:rPr lang="en-US" dirty="0">
                <a:solidFill>
                  <a:srgbClr val="000000"/>
                </a:solidFill>
                <a:sym typeface="Wingdings" pitchFamily="2" charset="2"/>
              </a:rPr>
              <a:t>office-administered/infusible oncology therapy volume </a:t>
            </a:r>
            <a:r>
              <a:rPr lang="en-US" dirty="0" smtClean="0">
                <a:solidFill>
                  <a:srgbClr val="000000"/>
                </a:solidFill>
                <a:sym typeface="Wingdings" pitchFamily="2" charset="2"/>
              </a:rPr>
              <a:t>would </a:t>
            </a:r>
            <a:r>
              <a:rPr lang="en-US" dirty="0">
                <a:solidFill>
                  <a:srgbClr val="000000"/>
                </a:solidFill>
                <a:sym typeface="Wingdings" pitchFamily="2" charset="2"/>
              </a:rPr>
              <a:t>decrease from buy-and-bill in favor of specialty pharmacy distribution over the next 12 months</a:t>
            </a:r>
          </a:p>
          <a:p>
            <a:pPr>
              <a:lnSpc>
                <a:spcPct val="95000"/>
              </a:lnSpc>
            </a:pPr>
            <a:r>
              <a:rPr lang="en-US" dirty="0" smtClean="0">
                <a:solidFill>
                  <a:srgbClr val="000000"/>
                </a:solidFill>
                <a:sym typeface="Wingdings" pitchFamily="2" charset="2"/>
              </a:rPr>
              <a:t>For </a:t>
            </a:r>
            <a:r>
              <a:rPr lang="en-US" dirty="0">
                <a:solidFill>
                  <a:srgbClr val="000000"/>
                </a:solidFill>
                <a:sym typeface="Wingdings" pitchFamily="2" charset="2"/>
              </a:rPr>
              <a:t>branded oncology agent reimbursement a majority of payers (61%) </a:t>
            </a:r>
            <a:r>
              <a:rPr lang="en-US" dirty="0" smtClean="0">
                <a:solidFill>
                  <a:srgbClr val="000000"/>
                </a:solidFill>
                <a:sym typeface="Wingdings" pitchFamily="2" charset="2"/>
              </a:rPr>
              <a:t>utilized </a:t>
            </a:r>
            <a:r>
              <a:rPr lang="en-US" dirty="0">
                <a:solidFill>
                  <a:srgbClr val="000000"/>
                </a:solidFill>
                <a:sym typeface="Wingdings" pitchFamily="2" charset="2"/>
              </a:rPr>
              <a:t>ASP reimbursement while 32% </a:t>
            </a:r>
            <a:r>
              <a:rPr lang="en-US" dirty="0" smtClean="0">
                <a:solidFill>
                  <a:srgbClr val="000000"/>
                </a:solidFill>
                <a:sym typeface="Wingdings" pitchFamily="2" charset="2"/>
              </a:rPr>
              <a:t>reported </a:t>
            </a:r>
            <a:r>
              <a:rPr lang="en-US" dirty="0">
                <a:solidFill>
                  <a:srgbClr val="000000"/>
                </a:solidFill>
                <a:sym typeface="Wingdings" pitchFamily="2" charset="2"/>
              </a:rPr>
              <a:t>utilizing AWP reimbursement methodology</a:t>
            </a:r>
          </a:p>
          <a:p>
            <a:pPr>
              <a:lnSpc>
                <a:spcPct val="95000"/>
              </a:lnSpc>
            </a:pPr>
            <a:r>
              <a:rPr lang="en-US" dirty="0" smtClean="0">
                <a:solidFill>
                  <a:srgbClr val="000000"/>
                </a:solidFill>
                <a:sym typeface="Wingdings" pitchFamily="2" charset="2"/>
              </a:rPr>
              <a:t>Of </a:t>
            </a:r>
            <a:r>
              <a:rPr lang="en-US" dirty="0">
                <a:solidFill>
                  <a:srgbClr val="000000"/>
                </a:solidFill>
                <a:sym typeface="Wingdings" pitchFamily="2" charset="2"/>
              </a:rPr>
              <a:t>oncologists with ASP contracts, 35% </a:t>
            </a:r>
            <a:r>
              <a:rPr lang="en-US" dirty="0" smtClean="0">
                <a:solidFill>
                  <a:srgbClr val="000000"/>
                </a:solidFill>
                <a:sym typeface="Wingdings" pitchFamily="2" charset="2"/>
              </a:rPr>
              <a:t>reported </a:t>
            </a:r>
            <a:r>
              <a:rPr lang="en-US" dirty="0">
                <a:solidFill>
                  <a:srgbClr val="000000"/>
                </a:solidFill>
                <a:sym typeface="Wingdings" pitchFamily="2" charset="2"/>
              </a:rPr>
              <a:t>reimbursement for branded agents at ASP+6% (former Medicare rate) while 31% </a:t>
            </a:r>
            <a:r>
              <a:rPr lang="en-US" dirty="0" smtClean="0">
                <a:solidFill>
                  <a:srgbClr val="000000"/>
                </a:solidFill>
                <a:sym typeface="Wingdings" pitchFamily="2" charset="2"/>
              </a:rPr>
              <a:t>reported reimbursement </a:t>
            </a:r>
            <a:r>
              <a:rPr lang="en-US" dirty="0">
                <a:solidFill>
                  <a:srgbClr val="000000"/>
                </a:solidFill>
                <a:sym typeface="Wingdings" pitchFamily="2" charset="2"/>
              </a:rPr>
              <a:t>for branded agents at ASP+4.3% (effective Medicare rate under </a:t>
            </a:r>
            <a:r>
              <a:rPr lang="en-US" dirty="0" smtClean="0">
                <a:solidFill>
                  <a:srgbClr val="000000"/>
                </a:solidFill>
                <a:sym typeface="Wingdings" pitchFamily="2" charset="2"/>
              </a:rPr>
              <a:t>sequestration, </a:t>
            </a:r>
            <a:r>
              <a:rPr lang="en-US" dirty="0">
                <a:solidFill>
                  <a:srgbClr val="000000"/>
                </a:solidFill>
                <a:sym typeface="Wingdings" pitchFamily="2" charset="2"/>
              </a:rPr>
              <a:t>as of 4/1/2013)</a:t>
            </a:r>
          </a:p>
          <a:p>
            <a:pPr>
              <a:lnSpc>
                <a:spcPct val="95000"/>
              </a:lnSpc>
            </a:pPr>
            <a:r>
              <a:rPr lang="en-US" dirty="0" smtClean="0">
                <a:solidFill>
                  <a:srgbClr val="000000"/>
                </a:solidFill>
                <a:sym typeface="Wingdings" pitchFamily="2" charset="2"/>
              </a:rPr>
              <a:t>Twenty</a:t>
            </a:r>
            <a:r>
              <a:rPr lang="en-US" dirty="0">
                <a:solidFill>
                  <a:srgbClr val="000000"/>
                </a:solidFill>
                <a:sym typeface="Wingdings" pitchFamily="2" charset="2"/>
              </a:rPr>
              <a:t>-one </a:t>
            </a:r>
            <a:r>
              <a:rPr lang="en-US" dirty="0" smtClean="0">
                <a:solidFill>
                  <a:srgbClr val="000000"/>
                </a:solidFill>
                <a:sym typeface="Wingdings" pitchFamily="2" charset="2"/>
              </a:rPr>
              <a:t>percent </a:t>
            </a:r>
            <a:r>
              <a:rPr lang="en-US" dirty="0">
                <a:solidFill>
                  <a:srgbClr val="000000"/>
                </a:solidFill>
                <a:sym typeface="Wingdings" pitchFamily="2" charset="2"/>
              </a:rPr>
              <a:t>of payers already </a:t>
            </a:r>
            <a:r>
              <a:rPr lang="en-US" dirty="0" smtClean="0">
                <a:solidFill>
                  <a:srgbClr val="000000"/>
                </a:solidFill>
                <a:sym typeface="Wingdings" pitchFamily="2" charset="2"/>
              </a:rPr>
              <a:t>had </a:t>
            </a:r>
            <a:r>
              <a:rPr lang="en-US" dirty="0">
                <a:solidFill>
                  <a:srgbClr val="000000"/>
                </a:solidFill>
                <a:sym typeface="Wingdings" pitchFamily="2" charset="2"/>
              </a:rPr>
              <a:t>pay-for-performance programs </a:t>
            </a:r>
            <a:r>
              <a:rPr lang="en-US" dirty="0" smtClean="0">
                <a:solidFill>
                  <a:srgbClr val="000000"/>
                </a:solidFill>
                <a:sym typeface="Wingdings" pitchFamily="2" charset="2"/>
              </a:rPr>
              <a:t>implemented, while </a:t>
            </a:r>
            <a:r>
              <a:rPr lang="en-US" dirty="0">
                <a:solidFill>
                  <a:srgbClr val="000000"/>
                </a:solidFill>
                <a:sym typeface="Wingdings" pitchFamily="2" charset="2"/>
              </a:rPr>
              <a:t>another </a:t>
            </a:r>
            <a:r>
              <a:rPr lang="en-US" dirty="0" smtClean="0">
                <a:solidFill>
                  <a:srgbClr val="000000"/>
                </a:solidFill>
                <a:sym typeface="Wingdings" pitchFamily="2" charset="2"/>
              </a:rPr>
              <a:t>26% noted </a:t>
            </a:r>
            <a:r>
              <a:rPr lang="en-US" dirty="0">
                <a:solidFill>
                  <a:srgbClr val="000000"/>
                </a:solidFill>
                <a:sym typeface="Wingdings" pitchFamily="2" charset="2"/>
              </a:rPr>
              <a:t>that such programs </a:t>
            </a:r>
            <a:r>
              <a:rPr lang="en-US" dirty="0" smtClean="0">
                <a:solidFill>
                  <a:srgbClr val="000000"/>
                </a:solidFill>
                <a:sym typeface="Wingdings" pitchFamily="2" charset="2"/>
              </a:rPr>
              <a:t>either were </a:t>
            </a:r>
            <a:r>
              <a:rPr lang="en-US" dirty="0">
                <a:solidFill>
                  <a:srgbClr val="000000"/>
                </a:solidFill>
                <a:sym typeface="Wingdings" pitchFamily="2" charset="2"/>
              </a:rPr>
              <a:t>likely to be </a:t>
            </a:r>
            <a:r>
              <a:rPr lang="en-US" dirty="0" smtClean="0">
                <a:solidFill>
                  <a:srgbClr val="000000"/>
                </a:solidFill>
                <a:sym typeface="Wingdings" pitchFamily="2" charset="2"/>
              </a:rPr>
              <a:t>implemented or </a:t>
            </a:r>
            <a:r>
              <a:rPr lang="en-US" dirty="0">
                <a:solidFill>
                  <a:srgbClr val="000000"/>
                </a:solidFill>
                <a:sym typeface="Wingdings" pitchFamily="2" charset="2"/>
              </a:rPr>
              <a:t>will be </a:t>
            </a:r>
            <a:r>
              <a:rPr lang="en-US" dirty="0" smtClean="0">
                <a:solidFill>
                  <a:srgbClr val="000000"/>
                </a:solidFill>
                <a:sym typeface="Wingdings" pitchFamily="2" charset="2"/>
              </a:rPr>
              <a:t>implemented in </a:t>
            </a:r>
            <a:r>
              <a:rPr lang="en-US" dirty="0">
                <a:solidFill>
                  <a:srgbClr val="000000"/>
                </a:solidFill>
                <a:sym typeface="Wingdings" pitchFamily="2" charset="2"/>
              </a:rPr>
              <a:t>the next 12 to 18 months</a:t>
            </a:r>
          </a:p>
        </p:txBody>
      </p:sp>
    </p:spTree>
    <p:extLst>
      <p:ext uri="{BB962C8B-B14F-4D97-AF65-F5344CB8AC3E}">
        <p14:creationId xmlns:p14="http://schemas.microsoft.com/office/powerpoint/2010/main" val="37069291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Patient Cost-</a:t>
            </a:r>
            <a:r>
              <a:rPr lang="en-US" dirty="0" smtClean="0"/>
              <a:t>Sharing Structures</a:t>
            </a:r>
            <a:endParaRPr lang="en-US" dirty="0"/>
          </a:p>
        </p:txBody>
      </p:sp>
      <p:sp>
        <p:nvSpPr>
          <p:cNvPr id="10" name="Subtitle 9"/>
          <p:cNvSpPr>
            <a:spLocks noGrp="1"/>
          </p:cNvSpPr>
          <p:nvPr>
            <p:ph type="subTitle" idx="1"/>
          </p:nvPr>
        </p:nvSpPr>
        <p:spPr>
          <a:xfrm>
            <a:off x="457200" y="4063732"/>
            <a:ext cx="8229600" cy="1905268"/>
          </a:xfrm>
        </p:spPr>
        <p:txBody>
          <a:bodyPr/>
          <a:lstStyle/>
          <a:p>
            <a:r>
              <a:rPr lang="en-US" dirty="0">
                <a:sym typeface="Wingdings" pitchFamily="2" charset="2"/>
              </a:rPr>
              <a:t>Patients </a:t>
            </a:r>
            <a:r>
              <a:rPr lang="en-US" dirty="0" smtClean="0">
                <a:sym typeface="Wingdings" pitchFamily="2" charset="2"/>
              </a:rPr>
              <a:t>faced </a:t>
            </a:r>
            <a:r>
              <a:rPr lang="en-US" dirty="0">
                <a:sym typeface="Wingdings" pitchFamily="2" charset="2"/>
              </a:rPr>
              <a:t>an average copayment of $</a:t>
            </a:r>
            <a:r>
              <a:rPr lang="en-US" dirty="0" smtClean="0">
                <a:sym typeface="Wingdings" pitchFamily="2" charset="2"/>
              </a:rPr>
              <a:t>31 </a:t>
            </a:r>
            <a:r>
              <a:rPr lang="en-US" dirty="0">
                <a:sym typeface="Wingdings" pitchFamily="2" charset="2"/>
              </a:rPr>
              <a:t>for </a:t>
            </a:r>
            <a:r>
              <a:rPr lang="en-US" dirty="0" smtClean="0">
                <a:sym typeface="Wingdings" pitchFamily="2" charset="2"/>
              </a:rPr>
              <a:t>second-tier drugs, </a:t>
            </a:r>
            <a:r>
              <a:rPr lang="en-US" dirty="0">
                <a:sym typeface="Wingdings" pitchFamily="2" charset="2"/>
              </a:rPr>
              <a:t>and more </a:t>
            </a:r>
            <a:r>
              <a:rPr lang="en-US" dirty="0" smtClean="0">
                <a:sym typeface="Wingdings" pitchFamily="2" charset="2"/>
              </a:rPr>
              <a:t>than half </a:t>
            </a:r>
            <a:r>
              <a:rPr lang="en-US" dirty="0">
                <a:sym typeface="Wingdings" pitchFamily="2" charset="2"/>
              </a:rPr>
              <a:t>of payers </a:t>
            </a:r>
            <a:r>
              <a:rPr lang="en-US" dirty="0" smtClean="0">
                <a:sym typeface="Wingdings" pitchFamily="2" charset="2"/>
              </a:rPr>
              <a:t>implemented </a:t>
            </a:r>
            <a:r>
              <a:rPr lang="en-US" dirty="0">
                <a:sym typeface="Wingdings" pitchFamily="2" charset="2"/>
              </a:rPr>
              <a:t>coinsurance at tier </a:t>
            </a:r>
            <a:r>
              <a:rPr lang="en-US" dirty="0" smtClean="0">
                <a:sym typeface="Wingdings" pitchFamily="2" charset="2"/>
              </a:rPr>
              <a:t>4. Forty</a:t>
            </a:r>
            <a:r>
              <a:rPr lang="en-US" dirty="0">
                <a:sym typeface="Wingdings" pitchFamily="2" charset="2"/>
              </a:rPr>
              <a:t>-three percent of payers </a:t>
            </a:r>
            <a:r>
              <a:rPr lang="en-US" dirty="0" smtClean="0">
                <a:sym typeface="Wingdings" pitchFamily="2" charset="2"/>
              </a:rPr>
              <a:t>required </a:t>
            </a:r>
            <a:r>
              <a:rPr lang="en-US" dirty="0">
                <a:sym typeface="Wingdings" pitchFamily="2" charset="2"/>
              </a:rPr>
              <a:t>cost-sharing for prescription </a:t>
            </a:r>
            <a:r>
              <a:rPr lang="en-US" dirty="0" smtClean="0">
                <a:sym typeface="Wingdings" pitchFamily="2" charset="2"/>
              </a:rPr>
              <a:t>therapies </a:t>
            </a:r>
            <a:r>
              <a:rPr lang="en-US" dirty="0">
                <a:sym typeface="Wingdings" pitchFamily="2" charset="2"/>
              </a:rPr>
              <a:t>managed under medical benefit and 43% </a:t>
            </a:r>
            <a:r>
              <a:rPr lang="en-US" dirty="0" smtClean="0">
                <a:sym typeface="Wingdings" pitchFamily="2" charset="2"/>
              </a:rPr>
              <a:t>did not, </a:t>
            </a:r>
            <a:r>
              <a:rPr lang="en-US" dirty="0">
                <a:sym typeface="Wingdings" pitchFamily="2" charset="2"/>
              </a:rPr>
              <a:t>while 60% </a:t>
            </a:r>
            <a:r>
              <a:rPr lang="en-US" dirty="0" smtClean="0">
                <a:sym typeface="Wingdings" pitchFamily="2" charset="2"/>
              </a:rPr>
              <a:t>required </a:t>
            </a:r>
            <a:r>
              <a:rPr lang="en-US" dirty="0">
                <a:sym typeface="Wingdings" pitchFamily="2" charset="2"/>
              </a:rPr>
              <a:t>cost-sharing for site-visits. </a:t>
            </a:r>
            <a:r>
              <a:rPr lang="en-US" dirty="0" smtClean="0">
                <a:sym typeface="Wingdings" pitchFamily="2" charset="2"/>
              </a:rPr>
              <a:t>State </a:t>
            </a:r>
            <a:r>
              <a:rPr lang="en-US" dirty="0">
                <a:sym typeface="Wingdings" pitchFamily="2" charset="2"/>
              </a:rPr>
              <a:t>mandates in place across the country </a:t>
            </a:r>
            <a:r>
              <a:rPr lang="en-US" dirty="0" smtClean="0">
                <a:sym typeface="Wingdings" pitchFamily="2" charset="2"/>
              </a:rPr>
              <a:t>dictated </a:t>
            </a:r>
            <a:r>
              <a:rPr lang="en-US" dirty="0">
                <a:sym typeface="Wingdings" pitchFamily="2" charset="2"/>
              </a:rPr>
              <a:t>mandatory coverage requirements in oncology for payers.</a:t>
            </a:r>
            <a:endParaRPr lang="en-US" dirty="0"/>
          </a:p>
        </p:txBody>
      </p:sp>
    </p:spTree>
    <p:extLst>
      <p:ext uri="{BB962C8B-B14F-4D97-AF65-F5344CB8AC3E}">
        <p14:creationId xmlns:p14="http://schemas.microsoft.com/office/powerpoint/2010/main" val="5576220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Objectives and Methodology</a:t>
            </a:r>
          </a:p>
          <a:p>
            <a:r>
              <a:rPr lang="en-US" dirty="0" smtClean="0"/>
              <a:t>Physician Practice Organization and Consolidation</a:t>
            </a:r>
          </a:p>
          <a:p>
            <a:r>
              <a:rPr lang="en-US" dirty="0" smtClean="0"/>
              <a:t>Payer Control Tools</a:t>
            </a:r>
          </a:p>
          <a:p>
            <a:r>
              <a:rPr lang="en-US" dirty="0" smtClean="0"/>
              <a:t>Physician Reimbursement</a:t>
            </a:r>
          </a:p>
          <a:p>
            <a:r>
              <a:rPr lang="en-US" dirty="0" smtClean="0"/>
              <a:t>Patient Cost-Sharing</a:t>
            </a:r>
            <a:endParaRPr lang="en-US" dirty="0"/>
          </a:p>
        </p:txBody>
      </p:sp>
    </p:spTree>
    <p:extLst>
      <p:ext uri="{BB962C8B-B14F-4D97-AF65-F5344CB8AC3E}">
        <p14:creationId xmlns:p14="http://schemas.microsoft.com/office/powerpoint/2010/main" val="152583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Cost-Sharing Burdens by Reported Tier Position</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spcBef>
                <a:spcPct val="50000"/>
              </a:spcBef>
            </a:pPr>
            <a:r>
              <a:rPr lang="en-US" sz="1600" dirty="0">
                <a:solidFill>
                  <a:srgbClr val="000000"/>
                </a:solidFill>
              </a:rPr>
              <a:t>Please indicate the cost-sharing for each of the tiers </a:t>
            </a:r>
            <a:br>
              <a:rPr lang="en-US" sz="1600" dirty="0">
                <a:solidFill>
                  <a:srgbClr val="000000"/>
                </a:solidFill>
              </a:rPr>
            </a:br>
            <a:r>
              <a:rPr lang="en-US" sz="1600" dirty="0">
                <a:solidFill>
                  <a:srgbClr val="000000"/>
                </a:solidFill>
              </a:rPr>
              <a:t>of your most popular benefit offering.</a:t>
            </a:r>
          </a:p>
        </p:txBody>
      </p:sp>
      <p:grpSp>
        <p:nvGrpSpPr>
          <p:cNvPr id="10" name="Group 9"/>
          <p:cNvGrpSpPr/>
          <p:nvPr/>
        </p:nvGrpSpPr>
        <p:grpSpPr>
          <a:xfrm>
            <a:off x="378064" y="5711442"/>
            <a:ext cx="8765936" cy="403249"/>
            <a:chOff x="378064" y="5711442"/>
            <a:chExt cx="8765936" cy="40324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80102"/>
            </a:xfrm>
            <a:prstGeom prst="rect">
              <a:avLst/>
            </a:prstGeom>
          </p:spPr>
          <p:txBody>
            <a:bodyPr wrap="square" anchor="ctr" anchorCtr="0">
              <a:noAutofit/>
            </a:bodyPr>
            <a:lstStyle/>
            <a:p>
              <a:r>
                <a:rPr lang="en-US" sz="900" dirty="0">
                  <a:solidFill>
                    <a:srgbClr val="000000"/>
                  </a:solidFill>
                </a:rPr>
                <a:t>Patients faced an average $31 copayment for second tier drugs; more than half of payers implemented coinsurance at tier 4.</a:t>
              </a:r>
            </a:p>
          </p:txBody>
        </p:sp>
      </p:grpSp>
      <p:sp>
        <p:nvSpPr>
          <p:cNvPr id="22" name="TextBox 21"/>
          <p:cNvSpPr txBox="1"/>
          <p:nvPr/>
        </p:nvSpPr>
        <p:spPr>
          <a:xfrm>
            <a:off x="472834" y="5553417"/>
            <a:ext cx="3217863" cy="169277"/>
          </a:xfrm>
          <a:prstGeom prst="rect">
            <a:avLst/>
          </a:prstGeom>
          <a:noFill/>
        </p:spPr>
        <p:txBody>
          <a:bodyPr wrap="square" lIns="0" tIns="0" rtlCol="0" anchor="b">
            <a:spAutoFit/>
          </a:bodyPr>
          <a:lstStyle/>
          <a:p>
            <a:r>
              <a:rPr lang="en-US" sz="800" dirty="0">
                <a:solidFill>
                  <a:srgbClr val="666565"/>
                </a:solidFill>
                <a:cs typeface="Arial"/>
              </a:rPr>
              <a:t>Payers n=103; Covered Lives n=179.1 million.</a:t>
            </a:r>
          </a:p>
        </p:txBody>
      </p:sp>
      <p:graphicFrame>
        <p:nvGraphicFramePr>
          <p:cNvPr id="29" name="Group 14"/>
          <p:cNvGraphicFramePr>
            <a:graphicFrameLocks noGrp="1"/>
          </p:cNvGraphicFramePr>
          <p:nvPr>
            <p:extLst/>
          </p:nvPr>
        </p:nvGraphicFramePr>
        <p:xfrm>
          <a:off x="477838" y="2249488"/>
          <a:ext cx="8176266" cy="2529840"/>
        </p:xfrm>
        <a:graphic>
          <a:graphicData uri="http://schemas.openxmlformats.org/drawingml/2006/table">
            <a:tbl>
              <a:tblPr>
                <a:effectLst/>
              </a:tblPr>
              <a:tblGrid>
                <a:gridCol w="972134"/>
                <a:gridCol w="1468804"/>
                <a:gridCol w="716916"/>
                <a:gridCol w="716916"/>
                <a:gridCol w="716916"/>
                <a:gridCol w="716916"/>
                <a:gridCol w="716916"/>
                <a:gridCol w="716916"/>
                <a:gridCol w="716916"/>
                <a:gridCol w="716916"/>
              </a:tblGrid>
              <a:tr h="16744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endParaRPr kumimoji="0" lang="en-US" sz="1000" b="1" i="0" u="none" strike="noStrike" cap="none" normalizeH="0" baseline="0" dirty="0" smtClean="0">
                        <a:ln>
                          <a:noFill/>
                        </a:ln>
                        <a:solidFill>
                          <a:schemeClr val="bg1"/>
                        </a:solidFill>
                        <a:effectLst/>
                        <a:latin typeface="Arial"/>
                        <a:cs typeface="Arial"/>
                      </a:endParaRPr>
                    </a:p>
                  </a:txBody>
                  <a:tcPr marL="82296" marR="82296" anchor="ctr" horzOverflow="overflow">
                    <a:lnL w="12700" cap="flat" cmpd="sng" algn="ctr">
                      <a:solidFill>
                        <a:srgbClr val="FFFFFF"/>
                      </a:solidFill>
                      <a:prstDash val="solid"/>
                      <a:round/>
                      <a:headEnd type="none" w="med" len="med"/>
                      <a:tailEnd type="none" w="med" len="med"/>
                    </a:lnL>
                    <a:lnR w="6350" cap="flat" cmpd="sng" algn="ctr">
                      <a:solidFill>
                        <a:srgbClr val="AA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chemeClr val="bg1"/>
                          </a:solidFill>
                          <a:effectLst/>
                          <a:latin typeface="Arial"/>
                          <a:cs typeface="Arial"/>
                        </a:rPr>
                        <a:t>Tier 1</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endParaRPr kumimoji="0" lang="en-US" sz="1200" b="0"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rgbClr val="005A9E"/>
                      </a:solidFill>
                      <a:prstDash val="solid"/>
                      <a:round/>
                      <a:headEnd type="none" w="med" len="med"/>
                      <a:tailEnd type="none" w="med" len="med"/>
                    </a:lnL>
                    <a:lnR w="12700" cap="flat" cmpd="sng" algn="ctr">
                      <a:solidFill>
                        <a:srgbClr val="005A9E"/>
                      </a:solidFill>
                      <a:prstDash val="solid"/>
                      <a:round/>
                      <a:headEnd type="none" w="med" len="med"/>
                      <a:tailEnd type="none" w="med" len="med"/>
                    </a:lnR>
                    <a:lnT w="12700" cap="flat" cmpd="sng" algn="ctr">
                      <a:solidFill>
                        <a:srgbClr val="005A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000099"/>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chemeClr val="bg1"/>
                          </a:solidFill>
                          <a:effectLst/>
                          <a:latin typeface="Arial"/>
                          <a:cs typeface="Arial"/>
                        </a:rPr>
                        <a:t>Tier 2</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chemeClr val="bg1"/>
                          </a:solidFill>
                          <a:effectLst/>
                          <a:latin typeface="Arial"/>
                          <a:cs typeface="Arial"/>
                        </a:rPr>
                        <a:t>Tier 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chemeClr val="bg1"/>
                          </a:solidFill>
                          <a:effectLst/>
                          <a:latin typeface="Arial"/>
                          <a:cs typeface="Arial"/>
                        </a:rPr>
                        <a:t>Tier 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n-US"/>
                    </a:p>
                  </a:txBody>
                  <a:tcPr/>
                </a:tc>
              </a:tr>
              <a:tr h="1519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endParaRPr kumimoji="0" lang="en-US" sz="1000" b="1" i="0" u="none" strike="noStrike" cap="none" normalizeH="0" baseline="0" dirty="0" smtClean="0">
                        <a:ln>
                          <a:noFill/>
                        </a:ln>
                        <a:solidFill>
                          <a:srgbClr val="656565"/>
                        </a:solidFill>
                        <a:effectLst/>
                        <a:latin typeface="Arial"/>
                        <a:cs typeface="Arial"/>
                      </a:endParaRPr>
                    </a:p>
                  </a:txBody>
                  <a:tcPr marL="82296" marR="8229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endParaRPr kumimoji="0" lang="en-US" sz="1000" b="1" i="0" u="none" strike="noStrike" cap="none" normalizeH="0" baseline="0" dirty="0" smtClean="0">
                        <a:ln>
                          <a:noFill/>
                        </a:ln>
                        <a:solidFill>
                          <a:srgbClr val="656565"/>
                        </a:solidFill>
                        <a:effectLst/>
                        <a:latin typeface="Arial"/>
                        <a:cs typeface="Arial"/>
                      </a:endParaRPr>
                    </a:p>
                  </a:txBody>
                  <a:tcPr marL="82296" marR="82296" anchor="ctr" horzOverflow="overflow">
                    <a:lnL w="12700" cap="flat" cmpd="sng" algn="ctr">
                      <a:solidFill>
                        <a:srgbClr val="FFFFFF"/>
                      </a:solidFill>
                      <a:prstDash val="solid"/>
                      <a:round/>
                      <a:headEnd type="none" w="med" len="med"/>
                      <a:tailEnd type="none" w="med" len="med"/>
                    </a:lnL>
                    <a:lnR w="6350" cap="flat" cmpd="sng" algn="ctr">
                      <a:solidFill>
                        <a:srgbClr val="AA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Winter 2014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r>
              <a:tr h="16135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Copayment</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 % with Copay</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96%</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99%</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1" i="0" u="none" strike="noStrike" cap="none" normalizeH="0" baseline="0" dirty="0" smtClean="0">
                          <a:ln>
                            <a:noFill/>
                          </a:ln>
                          <a:solidFill>
                            <a:srgbClr val="656565"/>
                          </a:solidFill>
                          <a:effectLst/>
                          <a:latin typeface="Arial"/>
                          <a:cs typeface="Arial"/>
                        </a:rPr>
                        <a:t>90%</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94%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86%</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1" i="0" u="none" strike="noStrike" cap="none" normalizeH="0" baseline="0" dirty="0" smtClean="0">
                          <a:ln>
                            <a:noFill/>
                          </a:ln>
                          <a:solidFill>
                            <a:srgbClr val="656565"/>
                          </a:solidFill>
                          <a:effectLst/>
                          <a:latin typeface="Arial"/>
                          <a:cs typeface="Arial"/>
                        </a:rPr>
                        <a:t>92%</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42%</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43%</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r>
              <a:tr h="161353">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Average Copay</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$11.13</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$11.25</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$30.49</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$31.06</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$57.21</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$57.80</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a:t>
                      </a:r>
                      <a:r>
                        <a:rPr lang="en-US" sz="1000" b="0" i="0" u="none" strike="noStrike" dirty="0" smtClean="0">
                          <a:solidFill>
                            <a:srgbClr val="656565"/>
                          </a:solidFill>
                          <a:latin typeface="Arial"/>
                          <a:cs typeface="Arial"/>
                        </a:rPr>
                        <a:t>111.92</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$136.59</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r>
              <a:tr h="161353">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Median Copay</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a:t>
                      </a:r>
                      <a:r>
                        <a:rPr lang="en-US" sz="1000" b="0" i="0" u="none" strike="noStrike" dirty="0" smtClean="0">
                          <a:solidFill>
                            <a:srgbClr val="656565"/>
                          </a:solidFill>
                          <a:latin typeface="Arial"/>
                          <a:cs typeface="Arial"/>
                        </a:rPr>
                        <a:t>10</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656565"/>
                          </a:solidFill>
                          <a:latin typeface="Arial"/>
                          <a:cs typeface="Arial"/>
                        </a:rPr>
                        <a:t>$10</a:t>
                      </a: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a:t>
                      </a:r>
                      <a:r>
                        <a:rPr lang="en-US" sz="1000" b="0" i="0" u="none" strike="noStrike" dirty="0" smtClean="0">
                          <a:solidFill>
                            <a:srgbClr val="656565"/>
                          </a:solidFill>
                          <a:latin typeface="Arial"/>
                          <a:cs typeface="Arial"/>
                        </a:rPr>
                        <a:t>30</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$30</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a:t>
                      </a:r>
                      <a:r>
                        <a:rPr lang="en-US" sz="1000" b="0" i="0" u="none" strike="noStrike" dirty="0" smtClean="0">
                          <a:solidFill>
                            <a:srgbClr val="656565"/>
                          </a:solidFill>
                          <a:latin typeface="Arial"/>
                          <a:cs typeface="Arial"/>
                        </a:rPr>
                        <a:t>50</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$50</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a:t>
                      </a:r>
                      <a:r>
                        <a:rPr lang="en-US" sz="1000" b="0" i="0" u="none" strike="noStrike" dirty="0" smtClean="0">
                          <a:solidFill>
                            <a:srgbClr val="656565"/>
                          </a:solidFill>
                          <a:latin typeface="Arial"/>
                          <a:cs typeface="Arial"/>
                        </a:rPr>
                        <a:t>75</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$100</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FFFFF"/>
                    </a:solidFill>
                  </a:tcPr>
                </a:tc>
              </a:tr>
              <a:tr h="161353">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Coinsurance</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 with Coinsurance</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1%</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10%</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6%</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14%</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8%</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58%</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57%</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r>
              <a:tr h="166955">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Average Coinsurance</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16%</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5%</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27%</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27%</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45%</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43%</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23%</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21%</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r>
              <a:tr h="166955">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Median Coinsurance</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18%</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5%</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28%</a:t>
                      </a:r>
                      <a:endParaRPr lang="en-US" sz="1000" b="0" i="0" u="none" strike="noStrike" dirty="0">
                        <a:solidFill>
                          <a:srgbClr val="656565"/>
                        </a:solidFill>
                        <a:latin typeface="Arial"/>
                        <a:cs typeface="Arial"/>
                      </a:endParaRP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28%</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50%</a:t>
                      </a: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smtClean="0">
                          <a:solidFill>
                            <a:srgbClr val="656565"/>
                          </a:solidFill>
                          <a:latin typeface="Arial"/>
                          <a:cs typeface="Arial"/>
                        </a:rPr>
                        <a:t>45%</a:t>
                      </a:r>
                      <a:endParaRPr lang="en-US" sz="1000" b="0" i="0" u="none" strike="noStrike" dirty="0">
                        <a:solidFill>
                          <a:srgbClr val="656565"/>
                        </a:solidFill>
                        <a:latin typeface="Arial"/>
                        <a:cs typeface="Arial"/>
                      </a:endParaRP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20%</a:t>
                      </a:r>
                    </a:p>
                  </a:txBody>
                  <a:tcPr marL="0" marR="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en-US" sz="1000" b="0" i="0" u="none" strike="noStrike" dirty="0">
                          <a:solidFill>
                            <a:srgbClr val="656565"/>
                          </a:solidFill>
                          <a:latin typeface="Arial"/>
                          <a:cs typeface="Arial"/>
                        </a:rPr>
                        <a:t>2</a:t>
                      </a:r>
                      <a:r>
                        <a:rPr lang="en-US" sz="1000" b="0" i="0" u="none" strike="noStrike" dirty="0" smtClean="0">
                          <a:solidFill>
                            <a:srgbClr val="656565"/>
                          </a:solidFill>
                          <a:latin typeface="Arial"/>
                          <a:cs typeface="Arial"/>
                        </a:rPr>
                        <a:t>0</a:t>
                      </a:r>
                      <a:r>
                        <a:rPr lang="en-US" sz="1000" b="0" i="0" u="none" strike="noStrike" dirty="0">
                          <a:solidFill>
                            <a:srgbClr val="656565"/>
                          </a:solidFill>
                          <a:latin typeface="Arial"/>
                          <a:cs typeface="Arial"/>
                        </a:rPr>
                        <a:t>%</a:t>
                      </a:r>
                    </a:p>
                  </a:txBody>
                  <a:tcPr marL="8573" marR="8573"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r>
              <a:tr h="186748">
                <a:tc vMerge="1">
                  <a:txBody>
                    <a:bodyPr/>
                    <a:lstStyle/>
                    <a:p>
                      <a:pPr marL="0" marR="0" lvl="0" indent="0" algn="r" defTabSz="914400" rtl="0" eaLnBrk="1" fontAlgn="base" latinLnBrk="0" hangingPunct="1">
                        <a:lnSpc>
                          <a:spcPct val="80000"/>
                        </a:lnSpc>
                        <a:spcBef>
                          <a:spcPct val="20000"/>
                        </a:spcBef>
                        <a:spcAft>
                          <a:spcPct val="0"/>
                        </a:spcAft>
                        <a:buClr>
                          <a:srgbClr val="333399"/>
                        </a:buClr>
                        <a:buSzTx/>
                        <a:buFont typeface="Wingdings" pitchFamily="2" charset="2"/>
                        <a:buNone/>
                        <a:tabLst/>
                      </a:pPr>
                      <a:endParaRPr kumimoji="0" lang="en-US" sz="12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lumMod val="85000"/>
                        </a:schemeClr>
                      </a:solid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1" i="0" u="none" strike="noStrike" cap="none" normalizeH="0" baseline="0" dirty="0" smtClean="0">
                          <a:ln>
                            <a:noFill/>
                          </a:ln>
                          <a:solidFill>
                            <a:srgbClr val="656565"/>
                          </a:solidFill>
                          <a:effectLst/>
                          <a:latin typeface="Arial"/>
                          <a:cs typeface="Arial"/>
                        </a:rPr>
                        <a:t>Median </a:t>
                      </a:r>
                      <a:r>
                        <a:rPr kumimoji="0" lang="en-US" sz="1000" b="1" i="0" u="none" strike="noStrike" cap="none" normalizeH="0" baseline="0" dirty="0" smtClean="0">
                          <a:ln>
                            <a:noFill/>
                          </a:ln>
                          <a:solidFill>
                            <a:srgbClr val="656565"/>
                          </a:solidFill>
                          <a:effectLst/>
                          <a:latin typeface="+mn-lt"/>
                          <a:cs typeface="Arial"/>
                        </a:rPr>
                        <a:t>Maximum </a:t>
                      </a:r>
                      <a:r>
                        <a:rPr kumimoji="0" lang="en-US" sz="1000" b="1" i="0" u="none" strike="noStrike" cap="none" normalizeH="0" baseline="0" dirty="0" smtClean="0">
                          <a:ln>
                            <a:noFill/>
                          </a:ln>
                          <a:solidFill>
                            <a:srgbClr val="656565"/>
                          </a:solidFill>
                          <a:effectLst/>
                          <a:latin typeface="Arial"/>
                          <a:cs typeface="Arial"/>
                        </a:rPr>
                        <a:t>Coinsurance</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$200</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$200</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$213</a:t>
                      </a:r>
                    </a:p>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000" b="0" i="0" u="none" strike="noStrike" cap="none" normalizeH="0" baseline="0" dirty="0" smtClean="0">
                          <a:ln>
                            <a:noFill/>
                          </a:ln>
                          <a:solidFill>
                            <a:srgbClr val="656565"/>
                          </a:solidFill>
                          <a:effectLst/>
                          <a:latin typeface="Arial"/>
                          <a:cs typeface="Arial"/>
                        </a:rPr>
                        <a:t>(n=11)</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$200</a:t>
                      </a:r>
                    </a:p>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1000" b="0" i="0" u="none" strike="noStrike" cap="none" normalizeH="0" baseline="0" dirty="0" smtClean="0">
                          <a:ln>
                            <a:noFill/>
                          </a:ln>
                          <a:solidFill>
                            <a:srgbClr val="656565"/>
                          </a:solidFill>
                          <a:effectLst/>
                          <a:latin typeface="Arial"/>
                          <a:cs typeface="Arial"/>
                        </a:rPr>
                        <a:t>(n=15)</a:t>
                      </a:r>
                    </a:p>
                  </a:txBody>
                  <a:tcPr marL="82296" marR="82296"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000000">
                        <a:alpha val="10196"/>
                      </a:srgbClr>
                    </a:solidFill>
                  </a:tcPr>
                </a:tc>
              </a:tr>
            </a:tbl>
          </a:graphicData>
        </a:graphic>
      </p:graphicFrame>
    </p:spTree>
    <p:extLst>
      <p:ext uri="{BB962C8B-B14F-4D97-AF65-F5344CB8AC3E}">
        <p14:creationId xmlns:p14="http://schemas.microsoft.com/office/powerpoint/2010/main" val="27972050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16200000">
            <a:off x="2530874" y="2808959"/>
            <a:ext cx="612234" cy="3167848"/>
          </a:xfrm>
          <a:prstGeom prst="triangle">
            <a:avLst>
              <a:gd name="adj" fmla="val 49488"/>
            </a:avLst>
          </a:prstGeom>
          <a:solidFill>
            <a:schemeClr val="tx2">
              <a:lumMod val="75000"/>
              <a:alpha val="38000"/>
            </a:schemeClr>
          </a:solidFill>
          <a:ln w="9525" cap="flat" cmpd="sng" algn="ctr">
            <a:noFill/>
            <a:prstDash val="solid"/>
            <a:round/>
            <a:headEnd type="none" w="med" len="med"/>
            <a:tailEnd type="none" w="med" len="med"/>
          </a:ln>
          <a:effectLst/>
        </p:spPr>
        <p:txBody>
          <a:bodyPr vert="horz" wrap="square" lIns="83119" tIns="41559" rIns="83119" bIns="41559" numCol="1" rtlCol="0" anchor="t" anchorCtr="0" compatLnSpc="1">
            <a:prstTxWarp prst="textNoShape">
              <a:avLst/>
            </a:prstTxWarp>
          </a:bodyPr>
          <a:lstStyle/>
          <a:p>
            <a:pPr fontAlgn="base">
              <a:spcBef>
                <a:spcPct val="0"/>
              </a:spcBef>
              <a:spcAft>
                <a:spcPct val="0"/>
              </a:spcAft>
            </a:pPr>
            <a:endParaRPr lang="en-US" i="1" kern="0" dirty="0">
              <a:solidFill>
                <a:srgbClr val="000000"/>
              </a:solidFill>
              <a:cs typeface="Arial"/>
            </a:endParaRPr>
          </a:p>
        </p:txBody>
      </p:sp>
      <p:sp>
        <p:nvSpPr>
          <p:cNvPr id="20" name="Isosceles Triangle 19"/>
          <p:cNvSpPr/>
          <p:nvPr/>
        </p:nvSpPr>
        <p:spPr>
          <a:xfrm rot="16200000">
            <a:off x="3105094" y="3764177"/>
            <a:ext cx="412062" cy="2219582"/>
          </a:xfrm>
          <a:prstGeom prst="triangle">
            <a:avLst>
              <a:gd name="adj" fmla="val 91096"/>
            </a:avLst>
          </a:prstGeom>
          <a:solidFill>
            <a:schemeClr val="tx2">
              <a:lumMod val="60000"/>
              <a:lumOff val="40000"/>
              <a:alpha val="35000"/>
            </a:schemeClr>
          </a:solidFill>
          <a:ln w="9525" cap="flat" cmpd="sng" algn="ctr">
            <a:noFill/>
            <a:prstDash val="solid"/>
            <a:round/>
            <a:headEnd type="none" w="med" len="med"/>
            <a:tailEnd type="none" w="med" len="med"/>
          </a:ln>
          <a:effectLst/>
        </p:spPr>
        <p:txBody>
          <a:bodyPr vert="horz" wrap="square" lIns="83119" tIns="41559" rIns="83119" bIns="41559" numCol="1" rtlCol="0" anchor="t" anchorCtr="0" compatLnSpc="1">
            <a:prstTxWarp prst="textNoShape">
              <a:avLst/>
            </a:prstTxWarp>
          </a:bodyPr>
          <a:lstStyle/>
          <a:p>
            <a:pPr fontAlgn="base">
              <a:spcBef>
                <a:spcPct val="0"/>
              </a:spcBef>
              <a:spcAft>
                <a:spcPct val="0"/>
              </a:spcAft>
            </a:pPr>
            <a:endParaRPr lang="en-US" i="1" kern="0">
              <a:solidFill>
                <a:srgbClr val="000000"/>
              </a:solidFill>
              <a:cs typeface="Arial"/>
            </a:endParaRPr>
          </a:p>
        </p:txBody>
      </p:sp>
      <p:sp>
        <p:nvSpPr>
          <p:cNvPr id="2" name="Title 1"/>
          <p:cNvSpPr>
            <a:spLocks noGrp="1"/>
          </p:cNvSpPr>
          <p:nvPr>
            <p:ph type="title"/>
          </p:nvPr>
        </p:nvSpPr>
        <p:spPr/>
        <p:txBody>
          <a:bodyPr/>
          <a:lstStyle/>
          <a:p>
            <a:r>
              <a:rPr lang="en-US" dirty="0"/>
              <a:t>Patient Cost-Sharing</a:t>
            </a:r>
            <a:r>
              <a:rPr lang="en-US" dirty="0" smtClean="0"/>
              <a:t>: Medical </a:t>
            </a:r>
            <a:r>
              <a:rPr lang="en-US" dirty="0"/>
              <a:t>Benefit Therapies</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spcBef>
                <a:spcPct val="50000"/>
              </a:spcBef>
            </a:pPr>
            <a:r>
              <a:rPr lang="en-US" sz="1600" dirty="0">
                <a:solidFill>
                  <a:srgbClr val="000000"/>
                </a:solidFill>
              </a:rPr>
              <a:t>Does your most representative commercial benefit design require patient cost-sharing </a:t>
            </a:r>
            <a:br>
              <a:rPr lang="en-US" sz="1600" dirty="0">
                <a:solidFill>
                  <a:srgbClr val="000000"/>
                </a:solidFill>
              </a:rPr>
            </a:br>
            <a:r>
              <a:rPr lang="en-US" sz="1600" dirty="0">
                <a:solidFill>
                  <a:srgbClr val="000000"/>
                </a:solidFill>
              </a:rPr>
              <a:t>for prescription therapies managed under the medical benefit?</a:t>
            </a:r>
            <a:endParaRPr lang="en-US" sz="1200" i="1" dirty="0">
              <a:solidFill>
                <a:srgbClr val="000000"/>
              </a:solidFill>
            </a:endParaRPr>
          </a:p>
        </p:txBody>
      </p:sp>
      <p:grpSp>
        <p:nvGrpSpPr>
          <p:cNvPr id="10" name="Group 9"/>
          <p:cNvGrpSpPr/>
          <p:nvPr/>
        </p:nvGrpSpPr>
        <p:grpSpPr>
          <a:xfrm>
            <a:off x="378064" y="5711442"/>
            <a:ext cx="8765936" cy="403249"/>
            <a:chOff x="378064" y="5711442"/>
            <a:chExt cx="8765936" cy="40324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80102"/>
            </a:xfrm>
            <a:prstGeom prst="rect">
              <a:avLst/>
            </a:prstGeom>
          </p:spPr>
          <p:txBody>
            <a:bodyPr wrap="square" anchor="ctr" anchorCtr="0">
              <a:noAutofit/>
            </a:bodyPr>
            <a:lstStyle/>
            <a:p>
              <a:r>
                <a:rPr lang="en-US" sz="900" dirty="0">
                  <a:solidFill>
                    <a:srgbClr val="000000"/>
                  </a:solidFill>
                </a:rPr>
                <a:t>Compared with winter 2013, a nominally larger group of payers required cost-sharing for therapies managed under the medical benefit.</a:t>
              </a:r>
            </a:p>
          </p:txBody>
        </p:sp>
      </p:grpSp>
      <p:sp>
        <p:nvSpPr>
          <p:cNvPr id="22" name="TextBox 21"/>
          <p:cNvSpPr txBox="1"/>
          <p:nvPr/>
        </p:nvSpPr>
        <p:spPr>
          <a:xfrm>
            <a:off x="472834" y="5553417"/>
            <a:ext cx="3217863" cy="169277"/>
          </a:xfrm>
          <a:prstGeom prst="rect">
            <a:avLst/>
          </a:prstGeom>
          <a:noFill/>
        </p:spPr>
        <p:txBody>
          <a:bodyPr wrap="square" lIns="0" tIns="0" rtlCol="0" anchor="b">
            <a:spAutoFit/>
          </a:bodyPr>
          <a:lstStyle/>
          <a:p>
            <a:r>
              <a:rPr lang="en-US" sz="800" dirty="0">
                <a:solidFill>
                  <a:srgbClr val="666565"/>
                </a:solidFill>
                <a:cs typeface="Arial"/>
              </a:rPr>
              <a:t>Payers n=44.</a:t>
            </a:r>
          </a:p>
        </p:txBody>
      </p:sp>
      <p:graphicFrame>
        <p:nvGraphicFramePr>
          <p:cNvPr id="33" name="Chart 32"/>
          <p:cNvGraphicFramePr/>
          <p:nvPr>
            <p:extLst/>
          </p:nvPr>
        </p:nvGraphicFramePr>
        <p:xfrm>
          <a:off x="558800" y="4180307"/>
          <a:ext cx="3840480" cy="122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extLst/>
          </p:nvPr>
        </p:nvGraphicFramePr>
        <p:xfrm>
          <a:off x="653313" y="2249488"/>
          <a:ext cx="7886700" cy="771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p:cNvGraphicFramePr>
            <a:graphicFrameLocks noGrp="1"/>
          </p:cNvGraphicFramePr>
          <p:nvPr>
            <p:extLst/>
          </p:nvPr>
        </p:nvGraphicFramePr>
        <p:xfrm>
          <a:off x="351690" y="2392361"/>
          <a:ext cx="1204202" cy="532446"/>
        </p:xfrm>
        <a:graphic>
          <a:graphicData uri="http://schemas.openxmlformats.org/drawingml/2006/table">
            <a:tbl>
              <a:tblPr/>
              <a:tblGrid>
                <a:gridCol w="1204202"/>
              </a:tblGrid>
              <a:tr h="2662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mn-lt"/>
                          <a:cs typeface="Arial"/>
                        </a:rPr>
                        <a:t>Winter 2013 (n=103)</a:t>
                      </a:r>
                      <a:endParaRPr lang="en-US" sz="900" b="0" i="0" u="none" strike="noStrike" dirty="0" smtClean="0">
                        <a:solidFill>
                          <a:srgbClr val="656565"/>
                        </a:solidFill>
                        <a:latin typeface="Arial"/>
                        <a:cs typeface="Arial"/>
                      </a:endParaRPr>
                    </a:p>
                  </a:txBody>
                  <a:tcPr marL="6858" marR="6858" marT="4572" marB="0" anchor="ctr">
                    <a:lnL>
                      <a:noFill/>
                    </a:lnL>
                    <a:lnR>
                      <a:noFill/>
                    </a:lnR>
                    <a:lnT>
                      <a:noFill/>
                    </a:lnT>
                    <a:lnB>
                      <a:noFill/>
                    </a:lnB>
                    <a:lnTlToBr w="12700" cmpd="sng">
                      <a:noFill/>
                      <a:prstDash val="solid"/>
                    </a:lnTlToBr>
                    <a:lnBlToTr w="12700" cmpd="sng">
                      <a:noFill/>
                      <a:prstDash val="solid"/>
                    </a:lnBlToTr>
                    <a:noFill/>
                  </a:tcPr>
                </a:tc>
              </a:tr>
              <a:tr h="2662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mn-lt"/>
                          <a:cs typeface="Arial"/>
                        </a:rPr>
                        <a:t>Winter 2014 (n=103)</a:t>
                      </a:r>
                      <a:endParaRPr lang="en-US" sz="900" b="0" i="0" u="none" strike="noStrike" dirty="0" smtClean="0">
                        <a:solidFill>
                          <a:srgbClr val="656565"/>
                        </a:solidFill>
                        <a:latin typeface="Arial"/>
                        <a:cs typeface="Arial"/>
                      </a:endParaRPr>
                    </a:p>
                  </a:txBody>
                  <a:tcPr marL="6858" marR="6858" marT="4572" marB="0"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6" name="Text Box 26"/>
          <p:cNvSpPr txBox="1">
            <a:spLocks noChangeArrowheads="1"/>
          </p:cNvSpPr>
          <p:nvPr/>
        </p:nvSpPr>
        <p:spPr bwMode="auto">
          <a:xfrm>
            <a:off x="1300798" y="5309122"/>
            <a:ext cx="3086100" cy="237818"/>
          </a:xfrm>
          <a:prstGeom prst="rect">
            <a:avLst/>
          </a:prstGeom>
          <a:noFill/>
          <a:ln w="9525">
            <a:noFill/>
            <a:miter lim="800000"/>
            <a:headEnd/>
            <a:tailEnd/>
          </a:ln>
          <a:effectLst/>
        </p:spPr>
        <p:txBody>
          <a:bodyPr wrap="square" lIns="83119" tIns="41559" rIns="83119" bIns="41559">
            <a:spAutoFit/>
          </a:bodyPr>
          <a:lstStyle/>
          <a:p>
            <a:pPr algn="ctr">
              <a:defRPr/>
            </a:pPr>
            <a:r>
              <a:rPr lang="en-US" sz="1000" kern="0" dirty="0">
                <a:solidFill>
                  <a:srgbClr val="656565"/>
                </a:solidFill>
                <a:cs typeface="Arial"/>
              </a:rPr>
              <a:t>Percentage of Payers</a:t>
            </a:r>
          </a:p>
        </p:txBody>
      </p:sp>
      <p:sp>
        <p:nvSpPr>
          <p:cNvPr id="37" name="Text Box 26"/>
          <p:cNvSpPr txBox="1">
            <a:spLocks noChangeArrowheads="1"/>
          </p:cNvSpPr>
          <p:nvPr/>
        </p:nvSpPr>
        <p:spPr bwMode="auto">
          <a:xfrm>
            <a:off x="614998" y="2909451"/>
            <a:ext cx="7749540" cy="237818"/>
          </a:xfrm>
          <a:prstGeom prst="rect">
            <a:avLst/>
          </a:prstGeom>
          <a:noFill/>
          <a:ln w="9525">
            <a:noFill/>
            <a:miter lim="800000"/>
            <a:headEnd/>
            <a:tailEnd/>
          </a:ln>
          <a:effectLst/>
        </p:spPr>
        <p:txBody>
          <a:bodyPr wrap="square" lIns="83119" tIns="41559" rIns="83119" bIns="41559">
            <a:spAutoFit/>
          </a:bodyPr>
          <a:lstStyle/>
          <a:p>
            <a:pPr algn="ctr">
              <a:defRPr/>
            </a:pPr>
            <a:r>
              <a:rPr lang="en-US" sz="1000" kern="0" dirty="0">
                <a:solidFill>
                  <a:srgbClr val="656565"/>
                </a:solidFill>
                <a:cs typeface="Arial"/>
              </a:rPr>
              <a:t>Percentage of Payers</a:t>
            </a:r>
          </a:p>
        </p:txBody>
      </p:sp>
      <p:graphicFrame>
        <p:nvGraphicFramePr>
          <p:cNvPr id="38" name="Table 37"/>
          <p:cNvGraphicFramePr>
            <a:graphicFrameLocks noGrp="1"/>
          </p:cNvGraphicFramePr>
          <p:nvPr>
            <p:extLst/>
          </p:nvPr>
        </p:nvGraphicFramePr>
        <p:xfrm>
          <a:off x="4414334" y="3809161"/>
          <a:ext cx="3950205" cy="1254562"/>
        </p:xfrm>
        <a:graphic>
          <a:graphicData uri="http://schemas.openxmlformats.org/drawingml/2006/table">
            <a:tbl>
              <a:tblPr/>
              <a:tblGrid>
                <a:gridCol w="1329828"/>
                <a:gridCol w="873636"/>
                <a:gridCol w="806145"/>
                <a:gridCol w="940596"/>
              </a:tblGrid>
              <a:tr h="269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900" b="0" i="0" u="none" strike="noStrike" dirty="0">
                        <a:solidFill>
                          <a:srgbClr val="656565"/>
                        </a:solidFill>
                        <a:latin typeface="Arial"/>
                        <a:cs typeface="Arial"/>
                      </a:endParaRPr>
                    </a:p>
                  </a:txBody>
                  <a:tcPr marL="8573" marR="8573"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1" i="0" u="none" strike="noStrike" dirty="0" smtClean="0">
                          <a:solidFill>
                            <a:srgbClr val="656565"/>
                          </a:solidFill>
                          <a:latin typeface="Arial"/>
                          <a:cs typeface="Arial"/>
                        </a:rPr>
                        <a:t>Mean Copay</a:t>
                      </a:r>
                      <a:endParaRPr lang="en-US" sz="900" b="1" i="0" u="none" strike="noStrike" dirty="0">
                        <a:solidFill>
                          <a:srgbClr val="656565"/>
                        </a:solidFill>
                        <a:latin typeface="Arial"/>
                        <a:cs typeface="Arial"/>
                      </a:endParaRPr>
                    </a:p>
                  </a:txBody>
                  <a:tcPr marL="8573" marR="8573"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1" i="0" u="none" strike="noStrike" dirty="0" smtClean="0">
                          <a:solidFill>
                            <a:srgbClr val="656565"/>
                          </a:solidFill>
                          <a:latin typeface="Arial"/>
                          <a:cs typeface="Arial"/>
                        </a:rPr>
                        <a:t>Median Copay</a:t>
                      </a:r>
                      <a:endParaRPr lang="en-US" sz="900" b="1" i="0" u="none" strike="noStrike" dirty="0">
                        <a:solidFill>
                          <a:srgbClr val="656565"/>
                        </a:solidFill>
                        <a:latin typeface="Arial"/>
                        <a:cs typeface="Arial"/>
                      </a:endParaRPr>
                    </a:p>
                  </a:txBody>
                  <a:tcPr marL="8573" marR="8573"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1" i="0" u="none" strike="noStrike" dirty="0" smtClean="0">
                          <a:solidFill>
                            <a:srgbClr val="656565"/>
                          </a:solidFill>
                          <a:latin typeface="Arial"/>
                          <a:cs typeface="Arial"/>
                        </a:rPr>
                        <a:t>Coinsurance </a:t>
                      </a:r>
                      <a:br>
                        <a:rPr lang="en-US" sz="900" b="1" i="0" u="none" strike="noStrike" dirty="0" smtClean="0">
                          <a:solidFill>
                            <a:srgbClr val="656565"/>
                          </a:solidFill>
                          <a:latin typeface="Arial"/>
                          <a:cs typeface="Arial"/>
                        </a:rPr>
                      </a:br>
                      <a:r>
                        <a:rPr lang="en-US" sz="900" b="1" i="0" u="none" strike="noStrike" dirty="0" smtClean="0">
                          <a:solidFill>
                            <a:srgbClr val="656565"/>
                          </a:solidFill>
                          <a:latin typeface="Arial"/>
                          <a:cs typeface="Arial"/>
                        </a:rPr>
                        <a:t>% Mean</a:t>
                      </a:r>
                      <a:endParaRPr lang="en-US" sz="900" b="1" i="0" u="none" strike="noStrike" dirty="0">
                        <a:solidFill>
                          <a:srgbClr val="656565"/>
                        </a:solidFill>
                        <a:latin typeface="Arial"/>
                        <a:cs typeface="Arial"/>
                      </a:endParaRPr>
                    </a:p>
                  </a:txBody>
                  <a:tcPr marL="8573" marR="8573"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noFill/>
                  </a:tcPr>
                </a:tc>
              </a:tr>
              <a:tr h="2952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Arial"/>
                          <a:cs typeface="Arial"/>
                        </a:rPr>
                        <a:t>Preferred therapies</a:t>
                      </a:r>
                    </a:p>
                  </a:txBody>
                  <a:tcPr marL="41148" marR="41148" marT="27432" marB="27432"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$90.00</a:t>
                      </a:r>
                    </a:p>
                    <a:p>
                      <a:pPr algn="ctr" fontAlgn="b"/>
                      <a:r>
                        <a:rPr lang="en-US" sz="900" b="0" i="0" u="none" strike="noStrike" dirty="0" smtClean="0">
                          <a:solidFill>
                            <a:srgbClr val="656565"/>
                          </a:solidFill>
                          <a:latin typeface="Arial"/>
                          <a:cs typeface="Arial"/>
                        </a:rPr>
                        <a:t>(n=3)</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$70.00</a:t>
                      </a:r>
                    </a:p>
                    <a:p>
                      <a:pPr algn="ctr" fontAlgn="b"/>
                      <a:r>
                        <a:rPr lang="en-US" sz="900" b="0" i="0" u="none" strike="noStrike" dirty="0" smtClean="0">
                          <a:solidFill>
                            <a:srgbClr val="656565"/>
                          </a:solidFill>
                          <a:latin typeface="Arial"/>
                          <a:cs typeface="Arial"/>
                        </a:rPr>
                        <a:t>(n=3)</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15%</a:t>
                      </a:r>
                    </a:p>
                    <a:p>
                      <a:pPr algn="ctr" fontAlgn="b"/>
                      <a:r>
                        <a:rPr lang="en-US" sz="900" b="0" i="0" u="none" strike="noStrike" dirty="0" smtClean="0">
                          <a:solidFill>
                            <a:srgbClr val="656565"/>
                          </a:solidFill>
                          <a:latin typeface="Arial"/>
                          <a:cs typeface="Arial"/>
                        </a:rPr>
                        <a:t>(n=12)</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r>
              <a:tr h="2934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Arial"/>
                          <a:cs typeface="Arial"/>
                        </a:rPr>
                        <a:t>Non-preferred therapies </a:t>
                      </a:r>
                      <a:endParaRPr lang="en-US" sz="900" b="0" i="0" u="none" strike="noStrike" dirty="0">
                        <a:solidFill>
                          <a:srgbClr val="656565"/>
                        </a:solidFill>
                        <a:latin typeface="Arial"/>
                        <a:cs typeface="Arial"/>
                      </a:endParaRPr>
                    </a:p>
                  </a:txBody>
                  <a:tcPr marL="41148" marR="41148" marT="27432" marB="27432"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$230.00</a:t>
                      </a:r>
                    </a:p>
                    <a:p>
                      <a:pPr algn="ctr" fontAlgn="b"/>
                      <a:r>
                        <a:rPr lang="en-US" sz="900" b="0" i="0" u="none" strike="noStrike" dirty="0" smtClean="0">
                          <a:solidFill>
                            <a:srgbClr val="656565"/>
                          </a:solidFill>
                          <a:latin typeface="Arial"/>
                          <a:cs typeface="Arial"/>
                        </a:rPr>
                        <a:t>(n=3)</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$250.00</a:t>
                      </a:r>
                    </a:p>
                    <a:p>
                      <a:pPr algn="ctr" fontAlgn="b"/>
                      <a:r>
                        <a:rPr lang="en-US" sz="900" b="0" i="0" u="none" strike="noStrike" dirty="0" smtClean="0">
                          <a:solidFill>
                            <a:srgbClr val="656565"/>
                          </a:solidFill>
                          <a:latin typeface="Arial"/>
                          <a:cs typeface="Arial"/>
                        </a:rPr>
                        <a:t>(n</a:t>
                      </a:r>
                      <a:r>
                        <a:rPr lang="en-US" sz="900" b="0" i="0" u="none" strike="noStrike" baseline="0" dirty="0" smtClean="0">
                          <a:solidFill>
                            <a:srgbClr val="656565"/>
                          </a:solidFill>
                          <a:latin typeface="Arial"/>
                          <a:cs typeface="Arial"/>
                        </a:rPr>
                        <a:t>=3)</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37%</a:t>
                      </a:r>
                    </a:p>
                    <a:p>
                      <a:pPr algn="ctr" fontAlgn="b"/>
                      <a:r>
                        <a:rPr lang="en-US" sz="900" b="0" i="0" u="none" strike="noStrike" dirty="0" smtClean="0">
                          <a:solidFill>
                            <a:srgbClr val="656565"/>
                          </a:solidFill>
                          <a:latin typeface="Arial"/>
                          <a:cs typeface="Arial"/>
                        </a:rPr>
                        <a:t>(n=12)</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r>
              <a:tr h="385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Arial"/>
                          <a:cs typeface="Arial"/>
                        </a:rPr>
                        <a:t>All therapies</a:t>
                      </a:r>
                    </a:p>
                  </a:txBody>
                  <a:tcPr marL="41148" marR="41148" marT="27432" marB="27432"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a:solidFill>
                            <a:srgbClr val="656565"/>
                          </a:solidFill>
                          <a:latin typeface="Arial"/>
                          <a:cs typeface="Arial"/>
                        </a:rPr>
                        <a:t>$</a:t>
                      </a:r>
                      <a:r>
                        <a:rPr lang="en-US" sz="900" b="0" i="0" u="none" strike="noStrike" dirty="0" smtClean="0">
                          <a:solidFill>
                            <a:srgbClr val="656565"/>
                          </a:solidFill>
                          <a:latin typeface="Arial"/>
                          <a:cs typeface="Arial"/>
                        </a:rPr>
                        <a:t>35.71</a:t>
                      </a:r>
                    </a:p>
                    <a:p>
                      <a:pPr algn="ctr" fontAlgn="b"/>
                      <a:r>
                        <a:rPr lang="en-US" sz="900" b="0" i="0" u="none" strike="noStrike" dirty="0" smtClean="0">
                          <a:solidFill>
                            <a:srgbClr val="656565"/>
                          </a:solidFill>
                          <a:latin typeface="Arial"/>
                          <a:cs typeface="Arial"/>
                        </a:rPr>
                        <a:t>(n=7)</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$30.00</a:t>
                      </a:r>
                    </a:p>
                    <a:p>
                      <a:pPr algn="ctr" fontAlgn="b"/>
                      <a:r>
                        <a:rPr lang="en-US" sz="900" b="0" i="0" u="none" strike="noStrike" dirty="0" smtClean="0">
                          <a:solidFill>
                            <a:srgbClr val="656565"/>
                          </a:solidFill>
                          <a:latin typeface="Arial"/>
                          <a:cs typeface="Arial"/>
                        </a:rPr>
                        <a:t>(n=7)</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20%</a:t>
                      </a:r>
                    </a:p>
                    <a:p>
                      <a:pPr algn="ctr" fontAlgn="b"/>
                      <a:r>
                        <a:rPr lang="en-US" sz="900" b="0" i="0" u="none" strike="noStrike" dirty="0" smtClean="0">
                          <a:solidFill>
                            <a:srgbClr val="656565"/>
                          </a:solidFill>
                          <a:latin typeface="Arial"/>
                          <a:cs typeface="Arial"/>
                        </a:rPr>
                        <a:t>(n=22)</a:t>
                      </a:r>
                      <a:endParaRPr lang="en-US" sz="900" b="0" i="0" u="none" strike="noStrike" dirty="0">
                        <a:solidFill>
                          <a:srgbClr val="656565"/>
                        </a:solidFill>
                        <a:latin typeface="Arial"/>
                        <a:cs typeface="Arial"/>
                      </a:endParaRPr>
                    </a:p>
                  </a:txBody>
                  <a:tcPr marL="8573" marR="8573" marT="5715" marB="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4902"/>
                      </a:schemeClr>
                    </a:solidFill>
                  </a:tcPr>
                </a:tc>
              </a:tr>
            </a:tbl>
          </a:graphicData>
        </a:graphic>
      </p:graphicFrame>
      <p:sp>
        <p:nvSpPr>
          <p:cNvPr id="42" name="Text Box 11"/>
          <p:cNvSpPr txBox="1">
            <a:spLocks noChangeArrowheads="1"/>
          </p:cNvSpPr>
          <p:nvPr/>
        </p:nvSpPr>
        <p:spPr bwMode="auto">
          <a:xfrm>
            <a:off x="477838" y="3238621"/>
            <a:ext cx="8188325" cy="560983"/>
          </a:xfrm>
          <a:prstGeom prst="rect">
            <a:avLst/>
          </a:prstGeom>
          <a:noFill/>
          <a:ln w="9525">
            <a:noFill/>
            <a:miter lim="800000"/>
            <a:headEnd/>
            <a:tailEnd/>
          </a:ln>
          <a:effectLst/>
        </p:spPr>
        <p:txBody>
          <a:bodyPr wrap="square" lIns="83119" tIns="41559" rIns="83119" bIns="41559">
            <a:spAutoFit/>
          </a:bodyPr>
          <a:lstStyle/>
          <a:p>
            <a:pPr algn="ctr"/>
            <a:r>
              <a:rPr lang="en-US" sz="1100" dirty="0">
                <a:solidFill>
                  <a:srgbClr val="000000"/>
                </a:solidFill>
              </a:rPr>
              <a:t>Does your most representative commercial benefit design distinguish between preferred and</a:t>
            </a:r>
            <a:br>
              <a:rPr lang="en-US" sz="1100" dirty="0">
                <a:solidFill>
                  <a:srgbClr val="000000"/>
                </a:solidFill>
              </a:rPr>
            </a:br>
            <a:r>
              <a:rPr lang="en-US" sz="1100" dirty="0">
                <a:solidFill>
                  <a:srgbClr val="000000"/>
                </a:solidFill>
              </a:rPr>
              <a:t>non-preferred prescription therapies managed under the medical benefit?</a:t>
            </a:r>
            <a:br>
              <a:rPr lang="en-US" sz="1100" dirty="0">
                <a:solidFill>
                  <a:srgbClr val="000000"/>
                </a:solidFill>
              </a:rPr>
            </a:br>
            <a:r>
              <a:rPr lang="en-US" sz="900" i="1" dirty="0">
                <a:solidFill>
                  <a:srgbClr val="000000"/>
                </a:solidFill>
              </a:rPr>
              <a:t>Asked of payers that require patient cost-sharing for prescription therapies managed under the medical benefit. </a:t>
            </a:r>
            <a:endParaRPr lang="en-US" sz="900" dirty="0">
              <a:solidFill>
                <a:srgbClr val="000000"/>
              </a:solidFill>
            </a:endParaRPr>
          </a:p>
        </p:txBody>
      </p:sp>
    </p:spTree>
    <p:extLst>
      <p:ext uri="{BB962C8B-B14F-4D97-AF65-F5344CB8AC3E}">
        <p14:creationId xmlns:p14="http://schemas.microsoft.com/office/powerpoint/2010/main" val="38399520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Cost-Sharing</a:t>
            </a:r>
            <a:r>
              <a:rPr lang="en-US" dirty="0" smtClean="0"/>
              <a:t>: Site</a:t>
            </a:r>
            <a:r>
              <a:rPr lang="en-US" dirty="0"/>
              <a:t>-of-Care</a:t>
            </a:r>
          </a:p>
        </p:txBody>
      </p:sp>
      <p:sp>
        <p:nvSpPr>
          <p:cNvPr id="72" name="Text Box 4"/>
          <p:cNvSpPr txBox="1">
            <a:spLocks noChangeArrowheads="1"/>
          </p:cNvSpPr>
          <p:nvPr/>
        </p:nvSpPr>
        <p:spPr bwMode="auto">
          <a:xfrm>
            <a:off x="473074" y="1421109"/>
            <a:ext cx="8212139" cy="452438"/>
          </a:xfrm>
          <a:prstGeom prst="rect">
            <a:avLst/>
          </a:prstGeom>
          <a:noFill/>
          <a:ln w="9525">
            <a:noFill/>
            <a:miter lim="800000"/>
            <a:headEnd/>
            <a:tailEnd/>
          </a:ln>
        </p:spPr>
        <p:txBody>
          <a:bodyPr wrap="square" anchor="t">
            <a:noAutofit/>
          </a:bodyPr>
          <a:lstStyle/>
          <a:p>
            <a:pPr algn="ctr">
              <a:spcBef>
                <a:spcPct val="50000"/>
              </a:spcBef>
            </a:pPr>
            <a:r>
              <a:rPr lang="en-US" sz="1600" dirty="0">
                <a:solidFill>
                  <a:srgbClr val="000000"/>
                </a:solidFill>
              </a:rPr>
              <a:t>Does your most representative commercial benefit design require patient cost-sharing for the site visit (office visit, visit to infusion center) for therapy administration?</a:t>
            </a:r>
            <a:endParaRPr lang="en-US" sz="1200" i="1" dirty="0">
              <a:solidFill>
                <a:srgbClr val="000000"/>
              </a:solidFill>
            </a:endParaRPr>
          </a:p>
        </p:txBody>
      </p:sp>
      <p:grpSp>
        <p:nvGrpSpPr>
          <p:cNvPr id="10" name="Group 9"/>
          <p:cNvGrpSpPr/>
          <p:nvPr/>
        </p:nvGrpSpPr>
        <p:grpSpPr>
          <a:xfrm>
            <a:off x="378064" y="5711442"/>
            <a:ext cx="8765936" cy="392479"/>
            <a:chOff x="378064" y="5711442"/>
            <a:chExt cx="8765936" cy="392479"/>
          </a:xfrm>
        </p:grpSpPr>
        <p:sp>
          <p:nvSpPr>
            <p:cNvPr id="9" name="Rectangle 8"/>
            <p:cNvSpPr/>
            <p:nvPr/>
          </p:nvSpPr>
          <p:spPr>
            <a:xfrm>
              <a:off x="1293478" y="5711442"/>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8" name="Rectangle 7"/>
            <p:cNvSpPr/>
            <p:nvPr/>
          </p:nvSpPr>
          <p:spPr>
            <a:xfrm>
              <a:off x="1305236" y="5734589"/>
              <a:ext cx="7838764" cy="369332"/>
            </a:xfrm>
            <a:prstGeom prst="rect">
              <a:avLst/>
            </a:prstGeom>
          </p:spPr>
          <p:txBody>
            <a:bodyPr wrap="square">
              <a:spAutoFit/>
            </a:bodyPr>
            <a:lstStyle/>
            <a:p>
              <a:r>
                <a:rPr lang="en-US" sz="900" dirty="0">
                  <a:solidFill>
                    <a:srgbClr val="000000"/>
                  </a:solidFill>
                </a:rPr>
                <a:t>A majority of payers required patient cost-sharing for site visits; more than one-third of this group differentiated cost-sharing between preferred and </a:t>
              </a:r>
              <a:br>
                <a:rPr lang="en-US" sz="900" dirty="0">
                  <a:solidFill>
                    <a:srgbClr val="000000"/>
                  </a:solidFill>
                </a:rPr>
              </a:br>
              <a:r>
                <a:rPr lang="en-US" sz="900" dirty="0">
                  <a:solidFill>
                    <a:srgbClr val="000000"/>
                  </a:solidFill>
                </a:rPr>
                <a:t>non-preferred sites.</a:t>
              </a:r>
            </a:p>
          </p:txBody>
        </p:sp>
      </p:grpSp>
      <p:sp>
        <p:nvSpPr>
          <p:cNvPr id="22" name="TextBox 21"/>
          <p:cNvSpPr txBox="1"/>
          <p:nvPr/>
        </p:nvSpPr>
        <p:spPr>
          <a:xfrm>
            <a:off x="472834" y="5430306"/>
            <a:ext cx="3217863" cy="292388"/>
          </a:xfrm>
          <a:prstGeom prst="rect">
            <a:avLst/>
          </a:prstGeom>
          <a:noFill/>
        </p:spPr>
        <p:txBody>
          <a:bodyPr wrap="square" lIns="0" tIns="0" rtlCol="0" anchor="b">
            <a:spAutoFit/>
          </a:bodyPr>
          <a:lstStyle/>
          <a:p>
            <a:r>
              <a:rPr lang="tr-TR" sz="800" dirty="0">
                <a:solidFill>
                  <a:srgbClr val="666565"/>
                </a:solidFill>
                <a:cs typeface="Arial"/>
              </a:rPr>
              <a:t>*</a:t>
            </a:r>
            <a:r>
              <a:rPr lang="tr-TR" sz="800" dirty="0" err="1">
                <a:solidFill>
                  <a:srgbClr val="666565"/>
                </a:solidFill>
                <a:cs typeface="Arial"/>
              </a:rPr>
              <a:t>Payers</a:t>
            </a:r>
            <a:r>
              <a:rPr lang="tr-TR" sz="800" dirty="0">
                <a:solidFill>
                  <a:srgbClr val="666565"/>
                </a:solidFill>
                <a:cs typeface="Arial"/>
              </a:rPr>
              <a:t> n=103.</a:t>
            </a:r>
          </a:p>
          <a:p>
            <a:r>
              <a:rPr lang="tr-TR" sz="800" baseline="30000" dirty="0">
                <a:solidFill>
                  <a:srgbClr val="666565"/>
                </a:solidFill>
                <a:cs typeface="Arial"/>
              </a:rPr>
              <a:t>†</a:t>
            </a:r>
            <a:r>
              <a:rPr lang="tr-TR" sz="800" dirty="0" err="1">
                <a:solidFill>
                  <a:srgbClr val="666565"/>
                </a:solidFill>
                <a:cs typeface="Arial"/>
              </a:rPr>
              <a:t>Payers</a:t>
            </a:r>
            <a:r>
              <a:rPr lang="tr-TR" sz="800" dirty="0">
                <a:solidFill>
                  <a:srgbClr val="666565"/>
                </a:solidFill>
                <a:cs typeface="Arial"/>
              </a:rPr>
              <a:t> n=62.</a:t>
            </a:r>
            <a:endParaRPr lang="en-US" sz="800" dirty="0">
              <a:solidFill>
                <a:srgbClr val="666565"/>
              </a:solidFill>
              <a:cs typeface="Arial"/>
            </a:endParaRPr>
          </a:p>
        </p:txBody>
      </p:sp>
      <p:sp>
        <p:nvSpPr>
          <p:cNvPr id="30" name="Text Box 11"/>
          <p:cNvSpPr txBox="1">
            <a:spLocks noChangeArrowheads="1"/>
          </p:cNvSpPr>
          <p:nvPr/>
        </p:nvSpPr>
        <p:spPr bwMode="auto">
          <a:xfrm>
            <a:off x="231964" y="2958496"/>
            <a:ext cx="8531038" cy="453262"/>
          </a:xfrm>
          <a:prstGeom prst="rect">
            <a:avLst/>
          </a:prstGeom>
          <a:noFill/>
          <a:ln w="9525">
            <a:noFill/>
            <a:miter lim="800000"/>
            <a:headEnd/>
            <a:tailEnd/>
          </a:ln>
          <a:effectLst/>
        </p:spPr>
        <p:txBody>
          <a:bodyPr wrap="square" lIns="83119" tIns="41559" rIns="83119" bIns="41559">
            <a:spAutoFit/>
          </a:bodyPr>
          <a:lstStyle/>
          <a:p>
            <a:pPr algn="ctr">
              <a:defRPr/>
            </a:pPr>
            <a:r>
              <a:rPr lang="en-US" sz="1200" kern="0" dirty="0">
                <a:solidFill>
                  <a:srgbClr val="000000"/>
                </a:solidFill>
              </a:rPr>
              <a:t>Does your most representative commercial benefit design provide for a lower patient cost-share at preferred </a:t>
            </a:r>
            <a:br>
              <a:rPr lang="en-US" sz="1200" kern="0" dirty="0">
                <a:solidFill>
                  <a:srgbClr val="000000"/>
                </a:solidFill>
              </a:rPr>
            </a:br>
            <a:r>
              <a:rPr lang="en-US" sz="1200" kern="0" dirty="0">
                <a:solidFill>
                  <a:srgbClr val="000000"/>
                </a:solidFill>
              </a:rPr>
              <a:t>sites-of-care for professionally administered therapies, or a higher patient cost-share at non-preferred sites-of-care?</a:t>
            </a:r>
          </a:p>
        </p:txBody>
      </p:sp>
      <p:sp>
        <p:nvSpPr>
          <p:cNvPr id="31" name="AutoShape 3"/>
          <p:cNvSpPr>
            <a:spLocks noChangeArrowheads="1"/>
          </p:cNvSpPr>
          <p:nvPr/>
        </p:nvSpPr>
        <p:spPr bwMode="auto">
          <a:xfrm flipH="1" flipV="1">
            <a:off x="4905816" y="2620670"/>
            <a:ext cx="3815831" cy="291123"/>
          </a:xfrm>
          <a:prstGeom prst="rtTriangle">
            <a:avLst/>
          </a:prstGeom>
          <a:solidFill>
            <a:srgbClr val="FFFFFF"/>
          </a:solidFill>
          <a:ln w="9525">
            <a:noFill/>
            <a:miter lim="800000"/>
            <a:headEnd/>
            <a:tailEnd/>
          </a:ln>
        </p:spPr>
        <p:txBody>
          <a:bodyPr wrap="none" lIns="83119" tIns="41559" rIns="83119" bIns="41559" anchor="ctr"/>
          <a:lstStyle/>
          <a:p>
            <a:pPr>
              <a:defRPr/>
            </a:pPr>
            <a:endParaRPr lang="en-US" kern="0" dirty="0">
              <a:solidFill>
                <a:srgbClr val="000000"/>
              </a:solidFill>
            </a:endParaRPr>
          </a:p>
        </p:txBody>
      </p:sp>
      <p:graphicFrame>
        <p:nvGraphicFramePr>
          <p:cNvPr id="32" name="Chart 31"/>
          <p:cNvGraphicFramePr/>
          <p:nvPr>
            <p:extLst/>
          </p:nvPr>
        </p:nvGraphicFramePr>
        <p:xfrm>
          <a:off x="1702763" y="3392713"/>
          <a:ext cx="6787781" cy="1928705"/>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Box 26"/>
          <p:cNvSpPr txBox="1">
            <a:spLocks noChangeArrowheads="1"/>
          </p:cNvSpPr>
          <p:nvPr/>
        </p:nvSpPr>
        <p:spPr bwMode="auto">
          <a:xfrm>
            <a:off x="4196053" y="5273815"/>
            <a:ext cx="4144120" cy="222429"/>
          </a:xfrm>
          <a:prstGeom prst="rect">
            <a:avLst/>
          </a:prstGeom>
          <a:noFill/>
          <a:ln w="9525">
            <a:noFill/>
            <a:miter lim="800000"/>
            <a:headEnd/>
            <a:tailEnd/>
          </a:ln>
          <a:effectLst/>
        </p:spPr>
        <p:txBody>
          <a:bodyPr wrap="square" lIns="0" tIns="41559" rIns="83119" bIns="41559">
            <a:spAutoFit/>
          </a:bodyPr>
          <a:lstStyle/>
          <a:p>
            <a:pPr>
              <a:defRPr/>
            </a:pPr>
            <a:r>
              <a:rPr lang="en-US" sz="900" kern="0" dirty="0">
                <a:solidFill>
                  <a:srgbClr val="656565"/>
                </a:solidFill>
              </a:rPr>
              <a:t>Percentage of Payers</a:t>
            </a:r>
            <a:r>
              <a:rPr lang="en-US" sz="900" kern="0" baseline="30000" dirty="0">
                <a:solidFill>
                  <a:srgbClr val="656565"/>
                </a:solidFill>
              </a:rPr>
              <a:t>†</a:t>
            </a:r>
          </a:p>
        </p:txBody>
      </p:sp>
      <p:sp>
        <p:nvSpPr>
          <p:cNvPr id="43" name="Text Box 26"/>
          <p:cNvSpPr txBox="1">
            <a:spLocks noChangeArrowheads="1"/>
          </p:cNvSpPr>
          <p:nvPr/>
        </p:nvSpPr>
        <p:spPr bwMode="auto">
          <a:xfrm>
            <a:off x="503939" y="2693867"/>
            <a:ext cx="8073887" cy="237818"/>
          </a:xfrm>
          <a:prstGeom prst="rect">
            <a:avLst/>
          </a:prstGeom>
          <a:noFill/>
          <a:ln w="9525">
            <a:noFill/>
            <a:miter lim="800000"/>
            <a:headEnd/>
            <a:tailEnd/>
          </a:ln>
          <a:effectLst/>
        </p:spPr>
        <p:txBody>
          <a:bodyPr wrap="square" lIns="83119" tIns="41559" rIns="83119" bIns="41559">
            <a:spAutoFit/>
          </a:bodyPr>
          <a:lstStyle/>
          <a:p>
            <a:pPr algn="ctr">
              <a:defRPr/>
            </a:pPr>
            <a:r>
              <a:rPr lang="en-US" sz="1000" kern="0" dirty="0">
                <a:solidFill>
                  <a:srgbClr val="656565"/>
                </a:solidFill>
              </a:rPr>
              <a:t>Percentage of Payers*</a:t>
            </a:r>
          </a:p>
        </p:txBody>
      </p:sp>
      <p:graphicFrame>
        <p:nvGraphicFramePr>
          <p:cNvPr id="44" name="Table 43"/>
          <p:cNvGraphicFramePr>
            <a:graphicFrameLocks noGrp="1"/>
          </p:cNvGraphicFramePr>
          <p:nvPr>
            <p:extLst/>
          </p:nvPr>
        </p:nvGraphicFramePr>
        <p:xfrm>
          <a:off x="612715" y="3415578"/>
          <a:ext cx="3518565" cy="1837252"/>
        </p:xfrm>
        <a:graphic>
          <a:graphicData uri="http://schemas.openxmlformats.org/drawingml/2006/table">
            <a:tbl>
              <a:tblPr/>
              <a:tblGrid>
                <a:gridCol w="3518565"/>
              </a:tblGrid>
              <a:tr h="459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Yes, we differentiate cost-sharing between </a:t>
                      </a:r>
                      <a:r>
                        <a:rPr lang="en-US" sz="900" b="0" i="0" u="none" strike="noStrike" dirty="0" smtClean="0">
                          <a:solidFill>
                            <a:srgbClr val="656565"/>
                          </a:solidFill>
                          <a:latin typeface="Arial"/>
                          <a:cs typeface="Arial"/>
                        </a:rPr>
                        <a:t/>
                      </a:r>
                      <a:br>
                        <a:rPr lang="en-US" sz="900" b="0" i="0" u="none" strike="noStrike" dirty="0" smtClean="0">
                          <a:solidFill>
                            <a:srgbClr val="656565"/>
                          </a:solidFill>
                          <a:latin typeface="Arial"/>
                          <a:cs typeface="Arial"/>
                        </a:rPr>
                      </a:br>
                      <a:r>
                        <a:rPr lang="en-US" sz="900" b="0" i="0" u="none" strike="noStrike" dirty="0" smtClean="0">
                          <a:solidFill>
                            <a:srgbClr val="656565"/>
                          </a:solidFill>
                          <a:latin typeface="Arial"/>
                          <a:cs typeface="Arial"/>
                        </a:rPr>
                        <a:t>preferred </a:t>
                      </a:r>
                      <a:r>
                        <a:rPr lang="en-US" sz="900" b="0" i="0" u="none" strike="noStrike" dirty="0">
                          <a:solidFill>
                            <a:srgbClr val="656565"/>
                          </a:solidFill>
                          <a:latin typeface="Arial"/>
                          <a:cs typeface="Arial"/>
                        </a:rPr>
                        <a:t>and non-preferred sites</a:t>
                      </a:r>
                    </a:p>
                  </a:txBody>
                  <a:tcPr marL="0" marR="0" marT="0" marB="0" anchor="ctr">
                    <a:lnL>
                      <a:noFill/>
                    </a:lnL>
                    <a:lnR>
                      <a:noFill/>
                    </a:lnR>
                    <a:lnT>
                      <a:noFill/>
                    </a:lnT>
                    <a:lnB>
                      <a:noFill/>
                    </a:lnB>
                    <a:lnTlToBr w="12700" cmpd="sng">
                      <a:noFill/>
                      <a:prstDash val="solid"/>
                    </a:lnTlToBr>
                    <a:lnBlToTr w="12700" cmpd="sng">
                      <a:noFill/>
                      <a:prstDash val="solid"/>
                    </a:lnBlToTr>
                    <a:noFill/>
                  </a:tcPr>
                </a:tc>
              </a:tr>
              <a:tr h="459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We have preferred sites-of-care, but </a:t>
                      </a:r>
                      <a:r>
                        <a:rPr lang="en-US" sz="900" b="0" i="0" u="none" strike="noStrike" dirty="0" smtClean="0">
                          <a:solidFill>
                            <a:srgbClr val="656565"/>
                          </a:solidFill>
                          <a:latin typeface="Arial"/>
                          <a:cs typeface="Arial"/>
                        </a:rPr>
                        <a:t>we</a:t>
                      </a:r>
                      <a:br>
                        <a:rPr lang="en-US" sz="900" b="0" i="0" u="none" strike="noStrike" dirty="0" smtClean="0">
                          <a:solidFill>
                            <a:srgbClr val="656565"/>
                          </a:solidFill>
                          <a:latin typeface="Arial"/>
                          <a:cs typeface="Arial"/>
                        </a:rPr>
                      </a:br>
                      <a:r>
                        <a:rPr lang="en-US" sz="900" b="0" i="0" u="none" strike="noStrike" dirty="0" smtClean="0">
                          <a:solidFill>
                            <a:srgbClr val="656565"/>
                          </a:solidFill>
                          <a:latin typeface="Arial"/>
                          <a:cs typeface="Arial"/>
                        </a:rPr>
                        <a:t>do </a:t>
                      </a:r>
                      <a:r>
                        <a:rPr lang="en-US" sz="900" b="0" i="0" u="none" strike="noStrike" dirty="0">
                          <a:solidFill>
                            <a:srgbClr val="656565"/>
                          </a:solidFill>
                          <a:latin typeface="Arial"/>
                          <a:cs typeface="Arial"/>
                        </a:rPr>
                        <a:t>not </a:t>
                      </a:r>
                      <a:r>
                        <a:rPr lang="en-US" sz="900" b="0" i="0" u="none" strike="noStrike" dirty="0" smtClean="0">
                          <a:solidFill>
                            <a:srgbClr val="656565"/>
                          </a:solidFill>
                          <a:latin typeface="Arial"/>
                          <a:cs typeface="Arial"/>
                        </a:rPr>
                        <a:t>differentiate </a:t>
                      </a:r>
                      <a:r>
                        <a:rPr lang="en-US" sz="900" b="0" i="0" u="none" strike="noStrike" dirty="0">
                          <a:solidFill>
                            <a:srgbClr val="656565"/>
                          </a:solidFill>
                          <a:latin typeface="Arial"/>
                          <a:cs typeface="Arial"/>
                        </a:rPr>
                        <a:t>cost-sharing</a:t>
                      </a:r>
                    </a:p>
                  </a:txBody>
                  <a:tcPr marL="0" marR="0" marT="0" marB="0" anchor="ctr">
                    <a:lnL>
                      <a:noFill/>
                    </a:lnL>
                    <a:lnR>
                      <a:noFill/>
                    </a:lnR>
                    <a:lnT>
                      <a:noFill/>
                    </a:lnT>
                    <a:lnB>
                      <a:noFill/>
                    </a:lnB>
                    <a:lnTlToBr w="12700" cmpd="sng">
                      <a:noFill/>
                      <a:prstDash val="solid"/>
                    </a:lnTlToBr>
                    <a:lnBlToTr w="12700" cmpd="sng">
                      <a:noFill/>
                      <a:prstDash val="solid"/>
                    </a:lnBlToTr>
                    <a:noFill/>
                  </a:tcPr>
                </a:tc>
              </a:tr>
              <a:tr h="459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Not applicable, we do not maintain </a:t>
                      </a:r>
                      <a:r>
                        <a:rPr lang="en-US" sz="900" b="0" i="0" u="none" strike="noStrike" dirty="0" smtClean="0">
                          <a:solidFill>
                            <a:srgbClr val="656565"/>
                          </a:solidFill>
                          <a:latin typeface="Arial"/>
                          <a:cs typeface="Arial"/>
                        </a:rPr>
                        <a:t/>
                      </a:r>
                      <a:br>
                        <a:rPr lang="en-US" sz="900" b="0" i="0" u="none" strike="noStrike" dirty="0" smtClean="0">
                          <a:solidFill>
                            <a:srgbClr val="656565"/>
                          </a:solidFill>
                          <a:latin typeface="Arial"/>
                          <a:cs typeface="Arial"/>
                        </a:rPr>
                      </a:br>
                      <a:r>
                        <a:rPr lang="en-US" sz="900" b="0" i="0" u="none" strike="noStrike" dirty="0" smtClean="0">
                          <a:solidFill>
                            <a:srgbClr val="656565"/>
                          </a:solidFill>
                          <a:latin typeface="Arial"/>
                          <a:cs typeface="Arial"/>
                        </a:rPr>
                        <a:t>preferred </a:t>
                      </a:r>
                      <a:r>
                        <a:rPr lang="en-US" sz="900" b="0" i="0" u="none" strike="noStrike" dirty="0">
                          <a:solidFill>
                            <a:srgbClr val="656565"/>
                          </a:solidFill>
                          <a:latin typeface="Arial"/>
                          <a:cs typeface="Arial"/>
                        </a:rPr>
                        <a:t>sites-of-care</a:t>
                      </a:r>
                    </a:p>
                  </a:txBody>
                  <a:tcPr marL="0" marR="0" marT="0" marB="0" anchor="ctr">
                    <a:lnL>
                      <a:noFill/>
                    </a:lnL>
                    <a:lnR>
                      <a:noFill/>
                    </a:lnR>
                    <a:lnT>
                      <a:noFill/>
                    </a:lnT>
                    <a:lnB>
                      <a:noFill/>
                    </a:lnB>
                    <a:lnTlToBr w="12700" cmpd="sng">
                      <a:noFill/>
                      <a:prstDash val="solid"/>
                    </a:lnTlToBr>
                    <a:lnBlToTr w="12700" cmpd="sng">
                      <a:noFill/>
                      <a:prstDash val="solid"/>
                    </a:lnBlToTr>
                    <a:noFill/>
                  </a:tcPr>
                </a:tc>
              </a:tr>
              <a:tr h="459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Unsure</a:t>
                      </a:r>
                    </a:p>
                  </a:txBody>
                  <a:tcPr marL="0" marR="0" marT="0" marB="0" anchor="ctr">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45" name="Table 44"/>
          <p:cNvGraphicFramePr>
            <a:graphicFrameLocks noGrp="1"/>
          </p:cNvGraphicFramePr>
          <p:nvPr>
            <p:extLst/>
          </p:nvPr>
        </p:nvGraphicFramePr>
        <p:xfrm>
          <a:off x="6214583" y="3508130"/>
          <a:ext cx="2000609" cy="1551980"/>
        </p:xfrm>
        <a:graphic>
          <a:graphicData uri="http://schemas.openxmlformats.org/drawingml/2006/table">
            <a:tbl>
              <a:tblPr/>
              <a:tblGrid>
                <a:gridCol w="928855"/>
                <a:gridCol w="535877"/>
                <a:gridCol w="535877"/>
              </a:tblGrid>
              <a:tr h="1525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900" b="1" i="0" u="none" strike="noStrike" dirty="0">
                        <a:solidFill>
                          <a:srgbClr val="656565"/>
                        </a:solidFill>
                        <a:latin typeface="Arial"/>
                        <a:cs typeface="Arial"/>
                      </a:endParaRPr>
                    </a:p>
                  </a:txBody>
                  <a:tcPr marL="8573" marR="8573" marT="5715" marB="0" anchor="b">
                    <a:lnL>
                      <a:noFill/>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1" i="0" u="none" strike="noStrike" dirty="0">
                          <a:solidFill>
                            <a:srgbClr val="656565"/>
                          </a:solidFill>
                          <a:latin typeface="Arial"/>
                          <a:cs typeface="Arial"/>
                        </a:rPr>
                        <a:t>Mean</a:t>
                      </a:r>
                    </a:p>
                  </a:txBody>
                  <a:tcPr marL="8573" marR="8573" marT="5715" marB="0" anchor="ctr">
                    <a:lnL>
                      <a:noFill/>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1" i="0" u="none" strike="noStrike" dirty="0">
                          <a:solidFill>
                            <a:srgbClr val="656565"/>
                          </a:solidFill>
                          <a:latin typeface="Arial"/>
                          <a:cs typeface="Arial"/>
                        </a:rPr>
                        <a:t>Median</a:t>
                      </a:r>
                    </a:p>
                  </a:txBody>
                  <a:tcPr marL="8573" marR="8573" marT="5715" marB="0" anchor="ctr">
                    <a:lnL>
                      <a:noFill/>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5138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All sites</a:t>
                      </a:r>
                    </a:p>
                  </a:txBody>
                  <a:tcPr marL="41148" marR="41148" marT="27432" marB="27432"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$31.62</a:t>
                      </a:r>
                      <a:endParaRPr lang="en-US" sz="900" b="0" i="0" u="none" strike="noStrike" dirty="0">
                        <a:solidFill>
                          <a:srgbClr val="656565"/>
                        </a:solidFill>
                        <a:latin typeface="Arial"/>
                        <a:cs typeface="Arial"/>
                      </a:endParaRPr>
                    </a:p>
                  </a:txBody>
                  <a:tcPr marL="41148" marR="41148" marT="27432" marB="27432" anchor="ctr">
                    <a:lnL w="12700" cap="flat" cmpd="sng" algn="ctr">
                      <a:solidFill>
                        <a:srgbClr val="FFFFFF">
                          <a:lumMod val="75000"/>
                        </a:srgbClr>
                      </a:solid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$25.00</a:t>
                      </a:r>
                      <a:endParaRPr lang="en-US" sz="900" b="0" i="0" u="none" strike="noStrike" dirty="0">
                        <a:solidFill>
                          <a:srgbClr val="656565"/>
                        </a:solidFill>
                        <a:latin typeface="Arial"/>
                        <a:cs typeface="Arial"/>
                      </a:endParaRPr>
                    </a:p>
                  </a:txBody>
                  <a:tcPr marL="41148" marR="41148" marT="27432" marB="27432" anchor="ctr">
                    <a:lnL>
                      <a:noFill/>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2050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n-US" sz="900" b="0" i="0" u="none" strike="noStrike" dirty="0">
                        <a:solidFill>
                          <a:srgbClr val="656565"/>
                        </a:solidFill>
                        <a:latin typeface="Arial"/>
                        <a:cs typeface="Arial"/>
                      </a:endParaRPr>
                    </a:p>
                  </a:txBody>
                  <a:tcPr marL="41148" marR="41148" marT="27432" marB="27432"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900" b="0" i="0" u="none" strike="noStrike" dirty="0">
                        <a:solidFill>
                          <a:srgbClr val="656565"/>
                        </a:solidFill>
                        <a:latin typeface="Arial"/>
                        <a:cs typeface="Arial"/>
                      </a:endParaRPr>
                    </a:p>
                  </a:txBody>
                  <a:tcPr marL="41148" marR="41148" marT="27432" marB="27432"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900" b="0" i="0" u="none" strike="noStrike" dirty="0">
                        <a:solidFill>
                          <a:srgbClr val="656565"/>
                        </a:solidFill>
                        <a:latin typeface="Arial"/>
                        <a:cs typeface="Arial"/>
                      </a:endParaRPr>
                    </a:p>
                  </a:txBody>
                  <a:tcPr marL="41148" marR="41148" marT="27432" marB="27432"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656565"/>
                          </a:solidFill>
                          <a:latin typeface="Arial"/>
                          <a:cs typeface="Arial"/>
                        </a:rPr>
                        <a:t>Preferred sites</a:t>
                      </a:r>
                    </a:p>
                  </a:txBody>
                  <a:tcPr marL="41148" marR="41148" marT="27432" marB="27432"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a:solidFill>
                            <a:srgbClr val="656565"/>
                          </a:solidFill>
                          <a:latin typeface="Arial"/>
                          <a:cs typeface="Arial"/>
                        </a:rPr>
                        <a:t>$</a:t>
                      </a:r>
                      <a:r>
                        <a:rPr lang="en-US" sz="900" b="0" i="0" u="none" strike="noStrike" dirty="0" smtClean="0">
                          <a:solidFill>
                            <a:srgbClr val="656565"/>
                          </a:solidFill>
                          <a:latin typeface="Arial"/>
                          <a:cs typeface="Arial"/>
                        </a:rPr>
                        <a:t>25.38</a:t>
                      </a:r>
                      <a:endParaRPr lang="en-US" sz="900" b="0" i="0" u="none" strike="noStrike" dirty="0">
                        <a:solidFill>
                          <a:srgbClr val="656565"/>
                        </a:solidFill>
                        <a:latin typeface="Arial"/>
                        <a:cs typeface="Arial"/>
                      </a:endParaRPr>
                    </a:p>
                  </a:txBody>
                  <a:tcPr marL="8573" marR="8573" marT="5715" marB="0" anchor="ctr">
                    <a:lnL w="12700" cap="flat" cmpd="sng" algn="ctr">
                      <a:solidFill>
                        <a:srgbClr val="FFFFFF">
                          <a:lumMod val="75000"/>
                        </a:srgbClr>
                      </a:solid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a:solidFill>
                            <a:srgbClr val="656565"/>
                          </a:solidFill>
                          <a:latin typeface="Arial"/>
                          <a:cs typeface="Arial"/>
                        </a:rPr>
                        <a:t>$</a:t>
                      </a:r>
                      <a:r>
                        <a:rPr lang="en-US" sz="900" b="0" i="0" u="none" strike="noStrike" dirty="0" smtClean="0">
                          <a:solidFill>
                            <a:srgbClr val="656565"/>
                          </a:solidFill>
                          <a:latin typeface="Arial"/>
                          <a:cs typeface="Arial"/>
                        </a:rPr>
                        <a:t>20.00</a:t>
                      </a:r>
                      <a:endParaRPr lang="en-US" sz="900" b="0" i="0" u="none" strike="noStrike" dirty="0">
                        <a:solidFill>
                          <a:srgbClr val="656565"/>
                        </a:solidFill>
                        <a:latin typeface="Arial"/>
                        <a:cs typeface="Arial"/>
                      </a:endParaRPr>
                    </a:p>
                  </a:txBody>
                  <a:tcPr marL="8573" marR="8573" marT="5715" marB="0" anchor="ctr">
                    <a:lnL>
                      <a:noFill/>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r>
              <a:tr h="351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solidFill>
                            <a:srgbClr val="656565"/>
                          </a:solidFill>
                          <a:latin typeface="Arial"/>
                          <a:cs typeface="Arial"/>
                        </a:rPr>
                        <a:t>Non-preferred sites</a:t>
                      </a:r>
                      <a:endParaRPr lang="en-US" sz="900" b="0" i="0" u="none" strike="noStrike" dirty="0">
                        <a:solidFill>
                          <a:srgbClr val="656565"/>
                        </a:solidFill>
                        <a:latin typeface="Arial"/>
                        <a:cs typeface="Arial"/>
                      </a:endParaRPr>
                    </a:p>
                  </a:txBody>
                  <a:tcPr marL="41148" marR="41148" marT="27432" marB="27432"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$77.50</a:t>
                      </a:r>
                      <a:endParaRPr lang="en-US" sz="900" b="0" i="0" u="none" strike="noStrike" dirty="0">
                        <a:solidFill>
                          <a:srgbClr val="656565"/>
                        </a:solidFill>
                        <a:latin typeface="Arial"/>
                        <a:cs typeface="Arial"/>
                      </a:endParaRPr>
                    </a:p>
                  </a:txBody>
                  <a:tcPr marL="8573" marR="8573" marT="5715" marB="0" anchor="ctr">
                    <a:lnL w="12700" cap="flat" cmpd="sng" algn="ctr">
                      <a:solidFill>
                        <a:srgbClr val="FFFFFF">
                          <a:lumMod val="75000"/>
                        </a:srgbClr>
                      </a:solidFill>
                      <a:prstDash val="solid"/>
                      <a:round/>
                      <a:headEnd type="none" w="med" len="med"/>
                      <a:tailEnd type="none" w="med" len="med"/>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rgbClr val="656565"/>
                          </a:solidFill>
                          <a:latin typeface="Arial"/>
                          <a:cs typeface="Arial"/>
                        </a:rPr>
                        <a:t>$67.50</a:t>
                      </a:r>
                      <a:endParaRPr lang="en-US" sz="900" b="0" i="0" u="none" strike="noStrike" dirty="0">
                        <a:solidFill>
                          <a:srgbClr val="656565"/>
                        </a:solidFill>
                        <a:latin typeface="Arial"/>
                        <a:cs typeface="Arial"/>
                      </a:endParaRPr>
                    </a:p>
                  </a:txBody>
                  <a:tcPr marL="8573" marR="8573" marT="5715" marB="0" anchor="ctr">
                    <a:lnL>
                      <a:noFill/>
                    </a:lnL>
                    <a:lnR w="12700" cap="flat" cmpd="sng" algn="ctr">
                      <a:solidFill>
                        <a:srgbClr val="FFFFFF">
                          <a:lumMod val="75000"/>
                        </a:srgbClr>
                      </a:solidFill>
                      <a:prstDash val="solid"/>
                      <a:round/>
                      <a:headEnd type="none" w="med" len="med"/>
                      <a:tailEnd type="none" w="med" len="med"/>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6" name="Chart 45"/>
          <p:cNvGraphicFramePr/>
          <p:nvPr>
            <p:extLst/>
          </p:nvPr>
        </p:nvGraphicFramePr>
        <p:xfrm>
          <a:off x="322319" y="2112322"/>
          <a:ext cx="8216788" cy="709612"/>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2933290" y="2662903"/>
            <a:ext cx="0" cy="262193"/>
          </a:xfrm>
          <a:prstGeom prst="line">
            <a:avLst/>
          </a:prstGeom>
          <a:ln w="12700" cap="flat" cmpd="sng" algn="ctr">
            <a:solidFill>
              <a:schemeClr val="tx2">
                <a:lumMod val="7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97417" y="2921000"/>
            <a:ext cx="2434166" cy="0"/>
          </a:xfrm>
          <a:prstGeom prst="line">
            <a:avLst/>
          </a:prstGeom>
          <a:ln w="12700" cap="flat" cmpd="sng" algn="ctr">
            <a:solidFill>
              <a:srgbClr val="767E1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2709" y="2915707"/>
            <a:ext cx="0" cy="1492250"/>
          </a:xfrm>
          <a:prstGeom prst="line">
            <a:avLst/>
          </a:prstGeom>
          <a:ln w="12700" cap="flat" cmpd="sng" algn="ctr">
            <a:solidFill>
              <a:srgbClr val="767E1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08000" y="4402667"/>
            <a:ext cx="830792" cy="0"/>
          </a:xfrm>
          <a:prstGeom prst="line">
            <a:avLst/>
          </a:prstGeom>
          <a:ln w="12700" cap="flat" cmpd="sng" algn="ctr">
            <a:solidFill>
              <a:srgbClr val="767E1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44083" y="3444874"/>
            <a:ext cx="0" cy="1772709"/>
          </a:xfrm>
          <a:prstGeom prst="line">
            <a:avLst/>
          </a:prstGeom>
          <a:ln w="12700" cap="flat" cmpd="sng" algn="ctr">
            <a:solidFill>
              <a:srgbClr val="767E1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49375" y="3450167"/>
            <a:ext cx="1143000" cy="0"/>
          </a:xfrm>
          <a:prstGeom prst="line">
            <a:avLst/>
          </a:prstGeom>
          <a:ln w="12700" cap="flat" cmpd="sng" algn="ctr">
            <a:solidFill>
              <a:srgbClr val="767E1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37733" y="5211233"/>
            <a:ext cx="1143000" cy="0"/>
          </a:xfrm>
          <a:prstGeom prst="line">
            <a:avLst/>
          </a:prstGeom>
          <a:ln w="12700" cap="flat" cmpd="sng" algn="ctr">
            <a:solidFill>
              <a:srgbClr val="767E1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200525" y="3498914"/>
            <a:ext cx="4577" cy="1679511"/>
          </a:xfrm>
          <a:prstGeom prst="line">
            <a:avLst/>
          </a:prstGeom>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7157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t>
            </a:r>
            <a:r>
              <a:rPr lang="en-US" dirty="0" smtClean="0"/>
              <a:t/>
            </a:r>
            <a:br>
              <a:rPr lang="en-US" dirty="0" smtClean="0"/>
            </a:br>
            <a:r>
              <a:rPr lang="en-US" dirty="0" smtClean="0"/>
              <a:t>Patient </a:t>
            </a:r>
            <a:r>
              <a:rPr lang="en-US" dirty="0"/>
              <a:t>Cost-Sharing Structures</a:t>
            </a:r>
          </a:p>
        </p:txBody>
      </p:sp>
      <p:sp>
        <p:nvSpPr>
          <p:cNvPr id="3" name="Content Placeholder 2"/>
          <p:cNvSpPr txBox="1">
            <a:spLocks/>
          </p:cNvSpPr>
          <p:nvPr/>
        </p:nvSpPr>
        <p:spPr>
          <a:xfrm>
            <a:off x="457200" y="1554519"/>
            <a:ext cx="8232775" cy="4742849"/>
          </a:xfrm>
          <a:prstGeom prst="rect">
            <a:avLst/>
          </a:prstGeom>
        </p:spPr>
        <p:txBody>
          <a:bodyPr/>
          <a:lstStyle>
            <a:lvl1pPr marL="287338" indent="-287338" algn="l" rtl="0" eaLnBrk="1" fontAlgn="base" hangingPunct="1">
              <a:spcBef>
                <a:spcPts val="1200"/>
              </a:spcBef>
              <a:spcAft>
                <a:spcPct val="0"/>
              </a:spcAft>
              <a:buClr>
                <a:srgbClr val="BC0020"/>
              </a:buClr>
              <a:buChar char="•"/>
              <a:defRPr sz="2000">
                <a:solidFill>
                  <a:schemeClr val="tx1"/>
                </a:solidFill>
                <a:latin typeface="Arial"/>
                <a:ea typeface="+mn-ea"/>
                <a:cs typeface="Arial"/>
              </a:defRPr>
            </a:lvl1pPr>
            <a:lvl2pPr marL="627063" indent="-287338" algn="l" rtl="0" eaLnBrk="1" fontAlgn="base" hangingPunct="1">
              <a:spcBef>
                <a:spcPts val="400"/>
              </a:spcBef>
              <a:spcAft>
                <a:spcPct val="0"/>
              </a:spcAft>
              <a:buClr>
                <a:schemeClr val="accent3"/>
              </a:buClr>
              <a:buFont typeface="Lucida Grande"/>
              <a:buChar char="−"/>
              <a:defRPr sz="1800">
                <a:solidFill>
                  <a:schemeClr val="tx1"/>
                </a:solidFill>
                <a:latin typeface="Arial"/>
                <a:cs typeface="Arial"/>
              </a:defRPr>
            </a:lvl2pPr>
            <a:lvl3pPr marL="912813" indent="-225425" algn="l" rtl="0" eaLnBrk="1" fontAlgn="base" hangingPunct="1">
              <a:spcBef>
                <a:spcPts val="400"/>
              </a:spcBef>
              <a:spcAft>
                <a:spcPct val="0"/>
              </a:spcAft>
              <a:buClr>
                <a:schemeClr val="accent3"/>
              </a:buClr>
              <a:buChar char="•"/>
              <a:defRPr sz="1600">
                <a:solidFill>
                  <a:schemeClr val="tx1"/>
                </a:solidFill>
                <a:latin typeface="Arial"/>
                <a:cs typeface="Arial"/>
              </a:defRPr>
            </a:lvl3pPr>
            <a:lvl4pPr marL="1200150" indent="-225425" algn="l" rtl="0" eaLnBrk="1" fontAlgn="base" hangingPunct="1">
              <a:spcBef>
                <a:spcPts val="400"/>
              </a:spcBef>
              <a:spcAft>
                <a:spcPct val="0"/>
              </a:spcAft>
              <a:buClr>
                <a:schemeClr val="accent3"/>
              </a:buClr>
              <a:buFont typeface="Lucida Grande"/>
              <a:buChar char="−"/>
              <a:defRPr sz="1400">
                <a:solidFill>
                  <a:schemeClr val="tx1"/>
                </a:solidFill>
                <a:latin typeface="Arial"/>
                <a:cs typeface="Arial"/>
              </a:defRPr>
            </a:lvl4pPr>
            <a:lvl5pPr marL="1427163" indent="-200025" algn="l" rtl="0" eaLnBrk="1" fontAlgn="base" hangingPunct="1">
              <a:spcBef>
                <a:spcPts val="400"/>
              </a:spcBef>
              <a:spcAft>
                <a:spcPct val="0"/>
              </a:spcAft>
              <a:buClr>
                <a:schemeClr val="accent3"/>
              </a:buClr>
              <a:buChar char="•"/>
              <a:defRPr sz="1400">
                <a:solidFill>
                  <a:schemeClr val="tx1"/>
                </a:solidFill>
                <a:latin typeface="Arial"/>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1800" dirty="0">
                <a:solidFill>
                  <a:srgbClr val="000000"/>
                </a:solidFill>
                <a:sym typeface="Wingdings" pitchFamily="2" charset="2"/>
              </a:rPr>
              <a:t>More </a:t>
            </a:r>
            <a:r>
              <a:rPr lang="en-US" sz="1800" dirty="0" smtClean="0">
                <a:solidFill>
                  <a:srgbClr val="000000"/>
                </a:solidFill>
                <a:sym typeface="Wingdings" pitchFamily="2" charset="2"/>
              </a:rPr>
              <a:t>than half of payers (57%) implemented coinsurance at tier 4 with an average coinsurance of 21%</a:t>
            </a:r>
          </a:p>
          <a:p>
            <a:r>
              <a:rPr lang="en-US" sz="1800" dirty="0" smtClean="0">
                <a:solidFill>
                  <a:srgbClr val="000000"/>
                </a:solidFill>
                <a:sym typeface="Wingdings" pitchFamily="2" charset="2"/>
              </a:rPr>
              <a:t>Of </a:t>
            </a:r>
            <a:r>
              <a:rPr lang="en-US" sz="1800" dirty="0">
                <a:solidFill>
                  <a:srgbClr val="000000"/>
                </a:solidFill>
                <a:sym typeface="Wingdings" pitchFamily="2" charset="2"/>
              </a:rPr>
              <a:t>the 43% of payers that </a:t>
            </a:r>
            <a:r>
              <a:rPr lang="en-US" sz="1800" dirty="0" smtClean="0">
                <a:solidFill>
                  <a:srgbClr val="000000"/>
                </a:solidFill>
                <a:sym typeface="Wingdings" pitchFamily="2" charset="2"/>
              </a:rPr>
              <a:t>required </a:t>
            </a:r>
            <a:r>
              <a:rPr lang="en-US" sz="1800" dirty="0">
                <a:solidFill>
                  <a:srgbClr val="000000"/>
                </a:solidFill>
                <a:sym typeface="Wingdings" pitchFamily="2" charset="2"/>
              </a:rPr>
              <a:t>cost-sharing under medical benefit, </a:t>
            </a:r>
            <a:r>
              <a:rPr lang="en-US" sz="1800" dirty="0" smtClean="0">
                <a:solidFill>
                  <a:srgbClr val="000000"/>
                </a:solidFill>
                <a:sym typeface="Wingdings" pitchFamily="2" charset="2"/>
              </a:rPr>
              <a:t/>
            </a:r>
            <a:br>
              <a:rPr lang="en-US" sz="1800" dirty="0" smtClean="0">
                <a:solidFill>
                  <a:srgbClr val="000000"/>
                </a:solidFill>
                <a:sym typeface="Wingdings" pitchFamily="2" charset="2"/>
              </a:rPr>
            </a:br>
            <a:r>
              <a:rPr lang="en-US" sz="1800" dirty="0" smtClean="0">
                <a:solidFill>
                  <a:srgbClr val="000000"/>
                </a:solidFill>
                <a:sym typeface="Wingdings" pitchFamily="2" charset="2"/>
              </a:rPr>
              <a:t>34</a:t>
            </a:r>
            <a:r>
              <a:rPr lang="en-US" sz="1800" dirty="0">
                <a:solidFill>
                  <a:srgbClr val="000000"/>
                </a:solidFill>
                <a:sym typeface="Wingdings" pitchFamily="2" charset="2"/>
              </a:rPr>
              <a:t>% </a:t>
            </a:r>
            <a:r>
              <a:rPr lang="en-US" sz="1800" dirty="0" smtClean="0">
                <a:solidFill>
                  <a:srgbClr val="000000"/>
                </a:solidFill>
                <a:sym typeface="Wingdings" pitchFamily="2" charset="2"/>
              </a:rPr>
              <a:t>distinguished </a:t>
            </a:r>
            <a:r>
              <a:rPr lang="en-US" sz="1800" dirty="0">
                <a:solidFill>
                  <a:srgbClr val="000000"/>
                </a:solidFill>
                <a:sym typeface="Wingdings" pitchFamily="2" charset="2"/>
              </a:rPr>
              <a:t>between preferred and non-preferred prescription </a:t>
            </a:r>
            <a:r>
              <a:rPr lang="en-US" sz="1800" dirty="0" smtClean="0">
                <a:solidFill>
                  <a:srgbClr val="000000"/>
                </a:solidFill>
                <a:sym typeface="Wingdings" pitchFamily="2" charset="2"/>
              </a:rPr>
              <a:t/>
            </a:r>
            <a:br>
              <a:rPr lang="en-US" sz="1800" dirty="0" smtClean="0">
                <a:solidFill>
                  <a:srgbClr val="000000"/>
                </a:solidFill>
                <a:sym typeface="Wingdings" pitchFamily="2" charset="2"/>
              </a:rPr>
            </a:br>
            <a:r>
              <a:rPr lang="en-US" sz="1800" dirty="0" smtClean="0">
                <a:solidFill>
                  <a:srgbClr val="000000"/>
                </a:solidFill>
                <a:sym typeface="Wingdings" pitchFamily="2" charset="2"/>
              </a:rPr>
              <a:t>therapies, </a:t>
            </a:r>
            <a:r>
              <a:rPr lang="en-US" sz="1800" dirty="0">
                <a:solidFill>
                  <a:srgbClr val="000000"/>
                </a:solidFill>
                <a:sym typeface="Wingdings" pitchFamily="2" charset="2"/>
              </a:rPr>
              <a:t>with a mean coinsurance of 15% for preferred therapies and </a:t>
            </a:r>
            <a:r>
              <a:rPr lang="en-US" sz="1800" dirty="0" smtClean="0">
                <a:solidFill>
                  <a:srgbClr val="000000"/>
                </a:solidFill>
                <a:sym typeface="Wingdings" pitchFamily="2" charset="2"/>
              </a:rPr>
              <a:t/>
            </a:r>
            <a:br>
              <a:rPr lang="en-US" sz="1800" dirty="0" smtClean="0">
                <a:solidFill>
                  <a:srgbClr val="000000"/>
                </a:solidFill>
                <a:sym typeface="Wingdings" pitchFamily="2" charset="2"/>
              </a:rPr>
            </a:br>
            <a:r>
              <a:rPr lang="en-US" sz="1800" dirty="0" smtClean="0">
                <a:solidFill>
                  <a:srgbClr val="000000"/>
                </a:solidFill>
                <a:sym typeface="Wingdings" pitchFamily="2" charset="2"/>
              </a:rPr>
              <a:t>37</a:t>
            </a:r>
            <a:r>
              <a:rPr lang="en-US" sz="1800" dirty="0">
                <a:solidFill>
                  <a:srgbClr val="000000"/>
                </a:solidFill>
                <a:sym typeface="Wingdings" pitchFamily="2" charset="2"/>
              </a:rPr>
              <a:t>% for non-preferred</a:t>
            </a:r>
          </a:p>
          <a:p>
            <a:r>
              <a:rPr lang="en-US" sz="1800" dirty="0" smtClean="0">
                <a:solidFill>
                  <a:srgbClr val="000000"/>
                </a:solidFill>
                <a:sym typeface="Wingdings" pitchFamily="2" charset="2"/>
              </a:rPr>
              <a:t>Of </a:t>
            </a:r>
            <a:r>
              <a:rPr lang="en-US" sz="1800" dirty="0">
                <a:solidFill>
                  <a:srgbClr val="000000"/>
                </a:solidFill>
                <a:sym typeface="Wingdings" pitchFamily="2" charset="2"/>
              </a:rPr>
              <a:t>the 60% of payers that </a:t>
            </a:r>
            <a:r>
              <a:rPr lang="en-US" sz="1800" dirty="0" smtClean="0">
                <a:solidFill>
                  <a:srgbClr val="000000"/>
                </a:solidFill>
                <a:sym typeface="Wingdings" pitchFamily="2" charset="2"/>
              </a:rPr>
              <a:t>required </a:t>
            </a:r>
            <a:r>
              <a:rPr lang="en-US" sz="1800" dirty="0">
                <a:solidFill>
                  <a:srgbClr val="000000"/>
                </a:solidFill>
                <a:sym typeface="Wingdings" pitchFamily="2" charset="2"/>
              </a:rPr>
              <a:t>patient cost-sharing for </a:t>
            </a:r>
            <a:r>
              <a:rPr lang="en-US" sz="1800" dirty="0" smtClean="0">
                <a:solidFill>
                  <a:srgbClr val="000000"/>
                </a:solidFill>
                <a:sym typeface="Wingdings" pitchFamily="2" charset="2"/>
              </a:rPr>
              <a:t>site visits </a:t>
            </a:r>
            <a:br>
              <a:rPr lang="en-US" sz="1800" dirty="0" smtClean="0">
                <a:solidFill>
                  <a:srgbClr val="000000"/>
                </a:solidFill>
                <a:sym typeface="Wingdings" pitchFamily="2" charset="2"/>
              </a:rPr>
            </a:br>
            <a:r>
              <a:rPr lang="en-US" sz="1800" dirty="0" smtClean="0">
                <a:solidFill>
                  <a:srgbClr val="000000"/>
                </a:solidFill>
                <a:sym typeface="Wingdings" pitchFamily="2" charset="2"/>
              </a:rPr>
              <a:t>for </a:t>
            </a:r>
            <a:r>
              <a:rPr lang="en-US" sz="1800" dirty="0">
                <a:solidFill>
                  <a:srgbClr val="000000"/>
                </a:solidFill>
                <a:sym typeface="Wingdings" pitchFamily="2" charset="2"/>
              </a:rPr>
              <a:t>therapy administration, 34% </a:t>
            </a:r>
            <a:r>
              <a:rPr lang="en-US" sz="1800" dirty="0" smtClean="0">
                <a:solidFill>
                  <a:srgbClr val="000000"/>
                </a:solidFill>
                <a:sym typeface="Wingdings" pitchFamily="2" charset="2"/>
              </a:rPr>
              <a:t>differentiated </a:t>
            </a:r>
            <a:r>
              <a:rPr lang="en-US" sz="1800" dirty="0">
                <a:solidFill>
                  <a:srgbClr val="000000"/>
                </a:solidFill>
                <a:sym typeface="Wingdings" pitchFamily="2" charset="2"/>
              </a:rPr>
              <a:t>between preferred and </a:t>
            </a:r>
            <a:r>
              <a:rPr lang="en-US" sz="1800" dirty="0" smtClean="0">
                <a:solidFill>
                  <a:srgbClr val="000000"/>
                </a:solidFill>
                <a:sym typeface="Wingdings" pitchFamily="2" charset="2"/>
              </a:rPr>
              <a:t/>
            </a:r>
            <a:br>
              <a:rPr lang="en-US" sz="1800" dirty="0" smtClean="0">
                <a:solidFill>
                  <a:srgbClr val="000000"/>
                </a:solidFill>
                <a:sym typeface="Wingdings" pitchFamily="2" charset="2"/>
              </a:rPr>
            </a:br>
            <a:r>
              <a:rPr lang="en-US" sz="1800" dirty="0" smtClean="0">
                <a:solidFill>
                  <a:srgbClr val="000000"/>
                </a:solidFill>
                <a:sym typeface="Wingdings" pitchFamily="2" charset="2"/>
              </a:rPr>
              <a:t>non</a:t>
            </a:r>
            <a:r>
              <a:rPr lang="en-US" sz="1800" dirty="0">
                <a:solidFill>
                  <a:srgbClr val="000000"/>
                </a:solidFill>
                <a:sym typeface="Wingdings" pitchFamily="2" charset="2"/>
              </a:rPr>
              <a:t>-preferred </a:t>
            </a:r>
            <a:r>
              <a:rPr lang="en-US" sz="1800" dirty="0" smtClean="0">
                <a:solidFill>
                  <a:srgbClr val="000000"/>
                </a:solidFill>
                <a:sym typeface="Wingdings" pitchFamily="2" charset="2"/>
              </a:rPr>
              <a:t>sites, </a:t>
            </a:r>
            <a:r>
              <a:rPr lang="en-US" sz="1800" dirty="0">
                <a:solidFill>
                  <a:srgbClr val="000000"/>
                </a:solidFill>
                <a:sym typeface="Wingdings" pitchFamily="2" charset="2"/>
              </a:rPr>
              <a:t>with </a:t>
            </a:r>
            <a:r>
              <a:rPr lang="en-US" sz="1800" dirty="0" smtClean="0">
                <a:solidFill>
                  <a:srgbClr val="000000"/>
                </a:solidFill>
                <a:sym typeface="Wingdings" pitchFamily="2" charset="2"/>
              </a:rPr>
              <a:t>average patient </a:t>
            </a:r>
            <a:r>
              <a:rPr lang="en-US" sz="1800" dirty="0">
                <a:solidFill>
                  <a:srgbClr val="000000"/>
                </a:solidFill>
                <a:sym typeface="Wingdings" pitchFamily="2" charset="2"/>
              </a:rPr>
              <a:t>costs of around $25 and $77, </a:t>
            </a:r>
            <a:r>
              <a:rPr lang="en-US" sz="1800" dirty="0" smtClean="0">
                <a:solidFill>
                  <a:srgbClr val="000000"/>
                </a:solidFill>
                <a:sym typeface="Wingdings" pitchFamily="2" charset="2"/>
              </a:rPr>
              <a:t>respectively</a:t>
            </a:r>
            <a:endParaRPr lang="en-US" sz="1800" dirty="0">
              <a:solidFill>
                <a:srgbClr val="000000"/>
              </a:solidFill>
              <a:sym typeface="Wingdings" pitchFamily="2" charset="2"/>
            </a:endParaRPr>
          </a:p>
        </p:txBody>
      </p:sp>
    </p:spTree>
    <p:extLst>
      <p:ext uri="{BB962C8B-B14F-4D97-AF65-F5344CB8AC3E}">
        <p14:creationId xmlns:p14="http://schemas.microsoft.com/office/powerpoint/2010/main" val="10637217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Objectives and Methodology</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18675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p:txBody>
          <a:bodyPr/>
          <a:lstStyle/>
          <a:p>
            <a:r>
              <a:rPr lang="en-US" dirty="0">
                <a:sym typeface="Wingdings" pitchFamily="2" charset="2"/>
              </a:rPr>
              <a:t>Understand the changes underway in the oncology </a:t>
            </a:r>
            <a:r>
              <a:rPr lang="en-US" dirty="0" smtClean="0">
                <a:sym typeface="Wingdings" pitchFamily="2" charset="2"/>
              </a:rPr>
              <a:t>environment</a:t>
            </a:r>
            <a:br>
              <a:rPr lang="en-US" dirty="0" smtClean="0">
                <a:sym typeface="Wingdings" pitchFamily="2" charset="2"/>
              </a:rPr>
            </a:br>
            <a:r>
              <a:rPr lang="en-US" dirty="0" smtClean="0">
                <a:sym typeface="Wingdings" pitchFamily="2" charset="2"/>
              </a:rPr>
              <a:t>and in payer management</a:t>
            </a:r>
            <a:endParaRPr lang="en-US" dirty="0">
              <a:sym typeface="Wingdings" pitchFamily="2" charset="2"/>
            </a:endParaRPr>
          </a:p>
          <a:p>
            <a:r>
              <a:rPr lang="en-US" dirty="0" smtClean="0">
                <a:sym typeface="Wingdings" pitchFamily="2" charset="2"/>
              </a:rPr>
              <a:t>Examine </a:t>
            </a:r>
            <a:r>
              <a:rPr lang="en-US" dirty="0">
                <a:sym typeface="Wingdings" pitchFamily="2" charset="2"/>
              </a:rPr>
              <a:t>the possible implications for payers, oncologists, </a:t>
            </a:r>
            <a:r>
              <a:rPr lang="en-US" dirty="0" smtClean="0">
                <a:sym typeface="Wingdings" pitchFamily="2" charset="2"/>
              </a:rPr>
              <a:t>and</a:t>
            </a:r>
            <a:br>
              <a:rPr lang="en-US" dirty="0" smtClean="0">
                <a:sym typeface="Wingdings" pitchFamily="2" charset="2"/>
              </a:rPr>
            </a:br>
            <a:r>
              <a:rPr lang="en-US" dirty="0" smtClean="0">
                <a:sym typeface="Wingdings" pitchFamily="2" charset="2"/>
              </a:rPr>
              <a:t>practice </a:t>
            </a:r>
            <a:r>
              <a:rPr lang="en-US" dirty="0">
                <a:sym typeface="Wingdings" pitchFamily="2" charset="2"/>
              </a:rPr>
              <a:t>managers</a:t>
            </a:r>
          </a:p>
          <a:p>
            <a:r>
              <a:rPr lang="en-US" dirty="0" smtClean="0">
                <a:sym typeface="Wingdings" pitchFamily="2" charset="2"/>
              </a:rPr>
              <a:t>Track </a:t>
            </a:r>
            <a:r>
              <a:rPr lang="en-US" dirty="0">
                <a:sym typeface="Wingdings" pitchFamily="2" charset="2"/>
              </a:rPr>
              <a:t>and understand key events in the market and provide a detailed portrait of the </a:t>
            </a:r>
            <a:r>
              <a:rPr lang="en-US" dirty="0" smtClean="0">
                <a:sym typeface="Wingdings" pitchFamily="2" charset="2"/>
              </a:rPr>
              <a:t>managed care and </a:t>
            </a:r>
            <a:r>
              <a:rPr lang="en-US" dirty="0">
                <a:sym typeface="Wingdings" pitchFamily="2" charset="2"/>
              </a:rPr>
              <a:t>oncology practice environments</a:t>
            </a:r>
          </a:p>
        </p:txBody>
      </p:sp>
    </p:spTree>
    <p:extLst>
      <p:ext uri="{BB962C8B-B14F-4D97-AF65-F5344CB8AC3E}">
        <p14:creationId xmlns:p14="http://schemas.microsoft.com/office/powerpoint/2010/main" val="10480994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a:t>
            </a:r>
            <a:endParaRPr lang="en-US" dirty="0"/>
          </a:p>
        </p:txBody>
      </p:sp>
      <p:sp>
        <p:nvSpPr>
          <p:cNvPr id="3" name="Content Placeholder 2"/>
          <p:cNvSpPr>
            <a:spLocks noGrp="1"/>
          </p:cNvSpPr>
          <p:nvPr>
            <p:ph idx="1"/>
          </p:nvPr>
        </p:nvSpPr>
        <p:spPr>
          <a:xfrm>
            <a:off x="469900" y="1692275"/>
            <a:ext cx="8232775" cy="4427538"/>
          </a:xfrm>
        </p:spPr>
        <p:txBody>
          <a:bodyPr/>
          <a:lstStyle/>
          <a:p>
            <a:pPr marL="228600" indent="-228600"/>
            <a:r>
              <a:rPr lang="en-US" sz="1600" dirty="0">
                <a:sym typeface="Wingdings" pitchFamily="2" charset="2"/>
              </a:rPr>
              <a:t>An independent study undertaken semiannually by </a:t>
            </a:r>
            <a:r>
              <a:rPr lang="en-US" sz="1600" dirty="0" err="1">
                <a:sym typeface="Wingdings" pitchFamily="2" charset="2"/>
              </a:rPr>
              <a:t>Zitter</a:t>
            </a:r>
            <a:r>
              <a:rPr lang="en-US" sz="1600" dirty="0">
                <a:sym typeface="Wingdings" pitchFamily="2" charset="2"/>
              </a:rPr>
              <a:t> Health Insights, a healthcare research firm that provides insights to life science companies and managed care organizations related to product access, reimbursement, and managed markets</a:t>
            </a:r>
          </a:p>
          <a:p>
            <a:pPr marL="228600" indent="-228600"/>
            <a:r>
              <a:rPr lang="en-US" sz="1600" dirty="0" smtClean="0">
                <a:sym typeface="Wingdings" pitchFamily="2" charset="2"/>
              </a:rPr>
              <a:t>The </a:t>
            </a:r>
            <a:r>
              <a:rPr lang="en-US" sz="1600" dirty="0">
                <a:sym typeface="Wingdings" pitchFamily="2" charset="2"/>
              </a:rPr>
              <a:t>study asked survey participants to respond to questions specifically regarding their commercial business</a:t>
            </a:r>
          </a:p>
          <a:p>
            <a:pPr marL="228600" indent="-228600"/>
            <a:r>
              <a:rPr lang="en-US" sz="1600" dirty="0" smtClean="0">
                <a:sym typeface="Wingdings" pitchFamily="2" charset="2"/>
              </a:rPr>
              <a:t>The </a:t>
            </a:r>
            <a:r>
              <a:rPr lang="en-US" sz="1600" dirty="0">
                <a:sym typeface="Wingdings" pitchFamily="2" charset="2"/>
              </a:rPr>
              <a:t>research described in this presentation entails concurrent web-based quantitative surveys with 3 arms from the Winter 2014 edition:</a:t>
            </a:r>
          </a:p>
        </p:txBody>
      </p:sp>
      <p:sp>
        <p:nvSpPr>
          <p:cNvPr id="5" name="Rectangle 4"/>
          <p:cNvSpPr/>
          <p:nvPr/>
        </p:nvSpPr>
        <p:spPr>
          <a:xfrm>
            <a:off x="340453" y="5564257"/>
            <a:ext cx="4572000" cy="461665"/>
          </a:xfrm>
          <a:prstGeom prst="rect">
            <a:avLst/>
          </a:prstGeom>
        </p:spPr>
        <p:txBody>
          <a:bodyPr anchor="b" anchorCtr="0">
            <a:spAutoFit/>
          </a:bodyPr>
          <a:lstStyle/>
          <a:p>
            <a:pPr lvl="0" fontAlgn="base">
              <a:buClr>
                <a:srgbClr val="333399"/>
              </a:buClr>
            </a:pPr>
            <a:r>
              <a:rPr lang="en-US" sz="800" dirty="0" smtClean="0">
                <a:solidFill>
                  <a:schemeClr val="accent3"/>
                </a:solidFill>
              </a:rPr>
              <a:t>*Consisted </a:t>
            </a:r>
            <a:r>
              <a:rPr lang="en-US" sz="800" dirty="0">
                <a:solidFill>
                  <a:schemeClr val="accent3"/>
                </a:solidFill>
              </a:rPr>
              <a:t>of feedback from </a:t>
            </a:r>
            <a:r>
              <a:rPr lang="en-US" sz="800" dirty="0" smtClean="0">
                <a:solidFill>
                  <a:schemeClr val="accent3"/>
                </a:solidFill>
              </a:rPr>
              <a:t>managed </a:t>
            </a:r>
            <a:r>
              <a:rPr lang="en-US" sz="800" dirty="0">
                <a:solidFill>
                  <a:schemeClr val="accent3"/>
                </a:solidFill>
              </a:rPr>
              <a:t>care decision </a:t>
            </a:r>
            <a:r>
              <a:rPr lang="en-US" sz="800" dirty="0" smtClean="0">
                <a:solidFill>
                  <a:schemeClr val="accent3"/>
                </a:solidFill>
              </a:rPr>
              <a:t>makers.</a:t>
            </a:r>
          </a:p>
          <a:p>
            <a:pPr fontAlgn="b"/>
            <a:r>
              <a:rPr lang="en-US" sz="800" baseline="30000" dirty="0" smtClean="0">
                <a:solidFill>
                  <a:schemeClr val="accent3"/>
                </a:solidFill>
              </a:rPr>
              <a:t>†</a:t>
            </a:r>
            <a:r>
              <a:rPr lang="en-US" sz="800" dirty="0">
                <a:solidFill>
                  <a:schemeClr val="accent3"/>
                </a:solidFill>
              </a:rPr>
              <a:t>Consisted of feedback from </a:t>
            </a:r>
            <a:r>
              <a:rPr lang="en-US" sz="800" dirty="0" smtClean="0">
                <a:solidFill>
                  <a:schemeClr val="accent3"/>
                </a:solidFill>
              </a:rPr>
              <a:t>oncologists </a:t>
            </a:r>
            <a:r>
              <a:rPr lang="en-US" sz="800" dirty="0">
                <a:solidFill>
                  <a:schemeClr val="accent3"/>
                </a:solidFill>
              </a:rPr>
              <a:t>from a variety of practice </a:t>
            </a:r>
            <a:r>
              <a:rPr lang="en-US" sz="800" dirty="0" smtClean="0">
                <a:solidFill>
                  <a:schemeClr val="accent3"/>
                </a:solidFill>
              </a:rPr>
              <a:t>groups.</a:t>
            </a:r>
            <a:endParaRPr lang="en-US" sz="800" dirty="0">
              <a:solidFill>
                <a:schemeClr val="accent3"/>
              </a:solidFill>
            </a:endParaRPr>
          </a:p>
          <a:p>
            <a:pPr fontAlgn="base"/>
            <a:r>
              <a:rPr lang="en-US" sz="800" baseline="30000" dirty="0" smtClean="0">
                <a:solidFill>
                  <a:schemeClr val="accent3"/>
                </a:solidFill>
              </a:rPr>
              <a:t>‡</a:t>
            </a:r>
            <a:r>
              <a:rPr lang="en-US" sz="800" dirty="0" smtClean="0">
                <a:solidFill>
                  <a:schemeClr val="accent3"/>
                </a:solidFill>
              </a:rPr>
              <a:t>Consisted </a:t>
            </a:r>
            <a:r>
              <a:rPr lang="en-US" sz="800" dirty="0">
                <a:solidFill>
                  <a:schemeClr val="accent3"/>
                </a:solidFill>
              </a:rPr>
              <a:t>of feedback from </a:t>
            </a:r>
            <a:r>
              <a:rPr lang="en-US" sz="800" dirty="0" smtClean="0">
                <a:solidFill>
                  <a:schemeClr val="accent3"/>
                </a:solidFill>
              </a:rPr>
              <a:t>practice </a:t>
            </a:r>
            <a:r>
              <a:rPr lang="en-US" sz="800" dirty="0">
                <a:solidFill>
                  <a:schemeClr val="accent3"/>
                </a:solidFill>
              </a:rPr>
              <a:t>managers from a variety of practice </a:t>
            </a:r>
            <a:r>
              <a:rPr lang="en-US" sz="800" dirty="0" smtClean="0">
                <a:solidFill>
                  <a:schemeClr val="accent3"/>
                </a:solidFill>
              </a:rPr>
              <a:t>groups</a:t>
            </a:r>
            <a:r>
              <a:rPr lang="en-US" sz="800" dirty="0">
                <a:solidFill>
                  <a:schemeClr val="accent3"/>
                </a:solidFill>
              </a:rPr>
              <a:t>.</a:t>
            </a:r>
          </a:p>
        </p:txBody>
      </p:sp>
      <p:graphicFrame>
        <p:nvGraphicFramePr>
          <p:cNvPr id="6" name="Group 14"/>
          <p:cNvGraphicFramePr>
            <a:graphicFrameLocks noGrp="1"/>
          </p:cNvGraphicFramePr>
          <p:nvPr>
            <p:extLst/>
          </p:nvPr>
        </p:nvGraphicFramePr>
        <p:xfrm>
          <a:off x="1450258" y="3851253"/>
          <a:ext cx="5842000" cy="1483255"/>
        </p:xfrm>
        <a:graphic>
          <a:graphicData uri="http://schemas.openxmlformats.org/drawingml/2006/table">
            <a:tbl>
              <a:tblPr>
                <a:effectLst/>
              </a:tblPr>
              <a:tblGrid>
                <a:gridCol w="2657504"/>
                <a:gridCol w="3184496"/>
              </a:tblGrid>
              <a:tr h="391331">
                <a:tc>
                  <a:txBody>
                    <a:bodyPr/>
                    <a:lstStyle/>
                    <a:p>
                      <a:pPr marL="0" marR="0" lvl="0" indent="0" algn="r" defTabSz="914400" rtl="0" eaLnBrk="1" fontAlgn="base" latinLnBrk="0" hangingPunct="1">
                        <a:lnSpc>
                          <a:spcPct val="100000"/>
                        </a:lnSpc>
                        <a:spcBef>
                          <a:spcPct val="20000"/>
                        </a:spcBef>
                        <a:spcAft>
                          <a:spcPct val="0"/>
                        </a:spcAft>
                        <a:buClr>
                          <a:srgbClr val="333399"/>
                        </a:buClr>
                        <a:buSzTx/>
                        <a:buFont typeface="Wingdings" pitchFamily="2" charset="2"/>
                        <a:buNone/>
                        <a:tabLst/>
                      </a:pPr>
                      <a:endParaRPr kumimoji="0" lang="en-US" sz="1200" b="1" i="0" u="none" strike="noStrike" cap="none" normalizeH="0" baseline="0" dirty="0" smtClean="0">
                        <a:ln>
                          <a:noFill/>
                        </a:ln>
                        <a:solidFill>
                          <a:schemeClr val="bg1"/>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Tx/>
                        <a:buFont typeface="Wingdings" pitchFamily="2" charset="2"/>
                        <a:buNone/>
                        <a:tabLst/>
                      </a:pPr>
                      <a:r>
                        <a:rPr kumimoji="0" lang="en-US" sz="1200" b="0" i="0" u="none" strike="noStrike" cap="none" normalizeH="0" baseline="0" dirty="0" smtClean="0">
                          <a:ln>
                            <a:noFill/>
                          </a:ln>
                          <a:solidFill>
                            <a:schemeClr val="bg1"/>
                          </a:solidFill>
                          <a:effectLst/>
                          <a:latin typeface="+mj-lt"/>
                        </a:rPr>
                        <a:t>Winter 2014 Edition</a:t>
                      </a: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accent1">
                        <a:lumMod val="75000"/>
                      </a:schemeClr>
                    </a:solidFill>
                  </a:tcPr>
                </a:tc>
              </a:tr>
              <a:tr h="295018">
                <a:tc>
                  <a:txBody>
                    <a:bodyPr/>
                    <a:lstStyle/>
                    <a:p>
                      <a:pPr marL="0" marR="0" lvl="0" indent="0" algn="r" defTabSz="914400" rtl="0" eaLnBrk="1" fontAlgn="base" latinLnBrk="0" hangingPunct="1">
                        <a:lnSpc>
                          <a:spcPct val="80000"/>
                        </a:lnSpc>
                        <a:spcBef>
                          <a:spcPct val="20000"/>
                        </a:spcBef>
                        <a:spcAft>
                          <a:spcPct val="0"/>
                        </a:spcAft>
                        <a:buClr>
                          <a:srgbClr val="333399"/>
                        </a:buClr>
                        <a:buSzTx/>
                        <a:buFont typeface="Wingdings" pitchFamily="2" charset="2"/>
                        <a:buNone/>
                        <a:tabLst/>
                      </a:pPr>
                      <a:r>
                        <a:rPr kumimoji="0" lang="en-US" sz="1200" b="1" i="0" u="none" strike="noStrike" cap="none" normalizeH="0" baseline="0" dirty="0" smtClean="0">
                          <a:ln>
                            <a:noFill/>
                          </a:ln>
                          <a:solidFill>
                            <a:srgbClr val="666565"/>
                          </a:solidFill>
                          <a:effectLst/>
                          <a:latin typeface="+mj-lt"/>
                        </a:rPr>
                        <a:t>Managed Care sample*</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80000"/>
                        </a:lnSpc>
                        <a:spcBef>
                          <a:spcPct val="20000"/>
                        </a:spcBef>
                        <a:spcAft>
                          <a:spcPct val="0"/>
                        </a:spcAft>
                        <a:buClr>
                          <a:srgbClr val="333399"/>
                        </a:buClr>
                        <a:buSzTx/>
                        <a:buFont typeface="Wingdings" pitchFamily="2" charset="2"/>
                        <a:buNone/>
                        <a:tabLst/>
                        <a:defRPr/>
                      </a:pPr>
                      <a:r>
                        <a:rPr kumimoji="0" lang="en-US" sz="1200" b="0" i="0" u="none" strike="noStrike" cap="none" normalizeH="0" baseline="0" dirty="0" smtClean="0">
                          <a:ln>
                            <a:noFill/>
                          </a:ln>
                          <a:solidFill>
                            <a:srgbClr val="666565"/>
                          </a:solidFill>
                          <a:effectLst/>
                          <a:latin typeface="+mj-lt"/>
                        </a:rPr>
                        <a:t>103</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solidFill>
                  </a:tcPr>
                </a:tc>
              </a:tr>
              <a:tr h="276206">
                <a:tc>
                  <a:txBody>
                    <a:bodyPr/>
                    <a:lstStyle/>
                    <a:p>
                      <a:pPr marL="0" marR="0" lvl="0" indent="0" algn="r" defTabSz="914400" rtl="0" eaLnBrk="1" fontAlgn="base" latinLnBrk="0" hangingPunct="1">
                        <a:lnSpc>
                          <a:spcPct val="80000"/>
                        </a:lnSpc>
                        <a:spcBef>
                          <a:spcPct val="20000"/>
                        </a:spcBef>
                        <a:spcAft>
                          <a:spcPct val="0"/>
                        </a:spcAft>
                        <a:buClr>
                          <a:srgbClr val="333399"/>
                        </a:buClr>
                        <a:buSzTx/>
                        <a:buFont typeface="Wingdings" pitchFamily="2" charset="2"/>
                        <a:buNone/>
                        <a:tabLst/>
                      </a:pPr>
                      <a:r>
                        <a:rPr kumimoji="0" lang="en-US" sz="1200" b="1" i="0" u="none" strike="noStrike" cap="none" normalizeH="0" baseline="0" dirty="0" smtClean="0">
                          <a:ln>
                            <a:noFill/>
                          </a:ln>
                          <a:solidFill>
                            <a:srgbClr val="666565"/>
                          </a:solidFill>
                          <a:effectLst/>
                          <a:latin typeface="+mj-lt"/>
                        </a:rPr>
                        <a:t>Oncologist sample</a:t>
                      </a:r>
                      <a:r>
                        <a:rPr kumimoji="0" lang="en-US" sz="1200" b="1" i="0" u="none" strike="noStrike" cap="none" normalizeH="0" baseline="30000" dirty="0" smtClean="0">
                          <a:ln>
                            <a:noFill/>
                          </a:ln>
                          <a:solidFill>
                            <a:srgbClr val="666565"/>
                          </a:solidFill>
                          <a:effectLst/>
                          <a:latin typeface="+mj-lt"/>
                        </a:rPr>
                        <a:t>†</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fontAlgn="b"/>
                      <a:r>
                        <a:rPr lang="en-US" sz="1200" b="0" i="0" u="none" strike="noStrike" dirty="0" smtClean="0">
                          <a:solidFill>
                            <a:srgbClr val="666565"/>
                          </a:solidFill>
                          <a:latin typeface="+mj-lt"/>
                        </a:rPr>
                        <a:t>103</a:t>
                      </a:r>
                      <a:endParaRPr lang="en-US" sz="1200" b="0" i="0" u="none" strike="noStrike" dirty="0">
                        <a:solidFill>
                          <a:srgbClr val="666565"/>
                        </a:solidFill>
                        <a:latin typeface="+mj-lt"/>
                      </a:endParaRPr>
                    </a:p>
                  </a:txBody>
                  <a:tcPr marL="0" marR="0" marT="0"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lumMod val="90000"/>
                      </a:schemeClr>
                    </a:solidFill>
                  </a:tcPr>
                </a:tc>
              </a:tr>
              <a:tr h="298450">
                <a:tc>
                  <a:txBody>
                    <a:bodyPr/>
                    <a:lstStyle/>
                    <a:p>
                      <a:pPr marL="0" marR="0" lvl="0" indent="0" algn="r" defTabSz="914400" rtl="0" eaLnBrk="1" fontAlgn="base" latinLnBrk="0" hangingPunct="1">
                        <a:lnSpc>
                          <a:spcPct val="80000"/>
                        </a:lnSpc>
                        <a:spcBef>
                          <a:spcPct val="20000"/>
                        </a:spcBef>
                        <a:spcAft>
                          <a:spcPct val="0"/>
                        </a:spcAft>
                        <a:buClr>
                          <a:srgbClr val="333399"/>
                        </a:buClr>
                        <a:buSzTx/>
                        <a:buFont typeface="Wingdings" pitchFamily="2" charset="2"/>
                        <a:buNone/>
                        <a:tabLst/>
                      </a:pPr>
                      <a:r>
                        <a:rPr kumimoji="0" lang="en-US" sz="1200" b="1" i="0" u="none" strike="noStrike" cap="none" normalizeH="0" baseline="0" dirty="0" smtClean="0">
                          <a:ln>
                            <a:noFill/>
                          </a:ln>
                          <a:solidFill>
                            <a:srgbClr val="666565"/>
                          </a:solidFill>
                          <a:effectLst/>
                          <a:latin typeface="+mj-lt"/>
                        </a:rPr>
                        <a:t>Practice Manager sample</a:t>
                      </a:r>
                      <a:r>
                        <a:rPr kumimoji="0" lang="en-US" sz="1200" b="1" i="0" u="none" strike="noStrike" cap="none" normalizeH="0" baseline="30000" dirty="0" smtClean="0">
                          <a:ln>
                            <a:noFill/>
                          </a:ln>
                          <a:solidFill>
                            <a:srgbClr val="666565"/>
                          </a:solidFill>
                          <a:effectLst/>
                          <a:latin typeface="+mj-lt"/>
                        </a:rPr>
                        <a:t>‡</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EF9E2"/>
                    </a:solidFill>
                  </a:tcPr>
                </a:tc>
                <a:tc>
                  <a:txBody>
                    <a:bodyPr/>
                    <a:lstStyle/>
                    <a:p>
                      <a:pPr algn="ctr" fontAlgn="b"/>
                      <a:r>
                        <a:rPr lang="en-US" sz="1200" b="0" i="0" u="none" strike="noStrike" dirty="0" smtClean="0">
                          <a:solidFill>
                            <a:srgbClr val="666565"/>
                          </a:solidFill>
                          <a:latin typeface="+mj-lt"/>
                        </a:rPr>
                        <a:t>103</a:t>
                      </a:r>
                    </a:p>
                  </a:txBody>
                  <a:tcPr marL="0" marR="0" marT="0"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EF9E2"/>
                    </a:solidFill>
                  </a:tcPr>
                </a:tc>
              </a:tr>
              <a:tr h="222250">
                <a:tc>
                  <a:txBody>
                    <a:bodyPr/>
                    <a:lstStyle/>
                    <a:p>
                      <a:pPr marL="0" marR="0" lvl="0" indent="0" algn="r" defTabSz="914400" rtl="0" eaLnBrk="1" fontAlgn="base" latinLnBrk="0" hangingPunct="1">
                        <a:lnSpc>
                          <a:spcPct val="80000"/>
                        </a:lnSpc>
                        <a:spcBef>
                          <a:spcPct val="20000"/>
                        </a:spcBef>
                        <a:spcAft>
                          <a:spcPct val="0"/>
                        </a:spcAft>
                        <a:buClr>
                          <a:srgbClr val="333399"/>
                        </a:buClr>
                        <a:buSzTx/>
                        <a:buFont typeface="Wingdings" pitchFamily="2" charset="2"/>
                        <a:buNone/>
                        <a:tabLst/>
                      </a:pPr>
                      <a:r>
                        <a:rPr kumimoji="0" lang="en-US" sz="1200" b="1" i="0" u="none" strike="noStrike" cap="none" normalizeH="0" baseline="0" dirty="0" smtClean="0">
                          <a:ln>
                            <a:noFill/>
                          </a:ln>
                          <a:solidFill>
                            <a:srgbClr val="666565"/>
                          </a:solidFill>
                          <a:effectLst/>
                          <a:latin typeface="+mj-lt"/>
                        </a:rPr>
                        <a:t>Research was fielded between</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80000"/>
                        </a:lnSpc>
                        <a:spcBef>
                          <a:spcPct val="20000"/>
                        </a:spcBef>
                        <a:spcAft>
                          <a:spcPct val="0"/>
                        </a:spcAft>
                        <a:buClr>
                          <a:srgbClr val="333399"/>
                        </a:buClr>
                        <a:buSzTx/>
                        <a:buFont typeface="Wingdings" pitchFamily="2" charset="2"/>
                        <a:buNone/>
                        <a:tabLst/>
                      </a:pPr>
                      <a:r>
                        <a:rPr kumimoji="0" lang="en-US" sz="1200" b="0" i="0" u="none" strike="noStrike" cap="none" normalizeH="0" baseline="0" dirty="0" smtClean="0">
                          <a:ln>
                            <a:noFill/>
                          </a:ln>
                          <a:solidFill>
                            <a:srgbClr val="666565"/>
                          </a:solidFill>
                          <a:effectLst/>
                          <a:latin typeface="+mj-lt"/>
                        </a:rPr>
                        <a:t>December 24, 2013, and February 10, 2014</a:t>
                      </a:r>
                    </a:p>
                  </a:txBody>
                  <a:tcPr marT="0" marB="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extLst>
      <p:ext uri="{BB962C8B-B14F-4D97-AF65-F5344CB8AC3E}">
        <p14:creationId xmlns:p14="http://schemas.microsoft.com/office/powerpoint/2010/main" val="628381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ctrTitle"/>
          </p:nvPr>
        </p:nvSpPr>
        <p:spPr>
          <a:xfrm>
            <a:off x="460375" y="2397087"/>
            <a:ext cx="8226425" cy="1470025"/>
          </a:xfrm>
        </p:spPr>
        <p:txBody>
          <a:bodyPr anchor="b"/>
          <a:lstStyle/>
          <a:p>
            <a:r>
              <a:rPr lang="en-US" dirty="0"/>
              <a:t>Practice Organization</a:t>
            </a:r>
          </a:p>
        </p:txBody>
      </p:sp>
      <p:sp>
        <p:nvSpPr>
          <p:cNvPr id="8" name="Text Placeholder 3"/>
          <p:cNvSpPr>
            <a:spLocks noGrp="1"/>
          </p:cNvSpPr>
          <p:nvPr>
            <p:ph type="subTitle" idx="1"/>
          </p:nvPr>
        </p:nvSpPr>
        <p:spPr>
          <a:xfrm>
            <a:off x="457200" y="4063732"/>
            <a:ext cx="8229600" cy="1752600"/>
          </a:xfrm>
        </p:spPr>
        <p:txBody>
          <a:bodyPr/>
          <a:lstStyle/>
          <a:p>
            <a:r>
              <a:rPr lang="en-US" dirty="0"/>
              <a:t>Payers </a:t>
            </a:r>
            <a:r>
              <a:rPr lang="en-US" dirty="0" smtClean="0"/>
              <a:t>anticipated </a:t>
            </a:r>
            <a:r>
              <a:rPr lang="en-US" dirty="0"/>
              <a:t>a decrease in the percentage of oncologists </a:t>
            </a:r>
            <a:r>
              <a:rPr lang="en-US" dirty="0" smtClean="0"/>
              <a:t>within</a:t>
            </a:r>
            <a:br>
              <a:rPr lang="en-US" dirty="0" smtClean="0"/>
            </a:br>
            <a:r>
              <a:rPr lang="en-US" dirty="0" smtClean="0"/>
              <a:t>their </a:t>
            </a:r>
            <a:r>
              <a:rPr lang="en-US" dirty="0"/>
              <a:t>network who </a:t>
            </a:r>
            <a:r>
              <a:rPr lang="en-US" dirty="0" smtClean="0"/>
              <a:t>would </a:t>
            </a:r>
            <a:r>
              <a:rPr lang="en-US" dirty="0"/>
              <a:t>practice </a:t>
            </a:r>
            <a:r>
              <a:rPr lang="en-US" dirty="0" smtClean="0"/>
              <a:t>in non</a:t>
            </a:r>
            <a:r>
              <a:rPr lang="en-US" dirty="0"/>
              <a:t>-ACO/non-PCMH community practices over the </a:t>
            </a:r>
            <a:r>
              <a:rPr lang="en-US" dirty="0" smtClean="0"/>
              <a:t>next </a:t>
            </a:r>
            <a:r>
              <a:rPr lang="en-US" dirty="0"/>
              <a:t>12 months. More payers than </a:t>
            </a:r>
            <a:r>
              <a:rPr lang="en-US" dirty="0" smtClean="0"/>
              <a:t>oncologists</a:t>
            </a:r>
            <a:br>
              <a:rPr lang="en-US" dirty="0" smtClean="0"/>
            </a:br>
            <a:r>
              <a:rPr lang="en-US" dirty="0" smtClean="0"/>
              <a:t>(</a:t>
            </a:r>
            <a:r>
              <a:rPr lang="en-US" dirty="0"/>
              <a:t>69% </a:t>
            </a:r>
            <a:r>
              <a:rPr lang="en-US" dirty="0" err="1" smtClean="0"/>
              <a:t>vs</a:t>
            </a:r>
            <a:r>
              <a:rPr lang="en-US" dirty="0" smtClean="0"/>
              <a:t> </a:t>
            </a:r>
            <a:r>
              <a:rPr lang="en-US" dirty="0"/>
              <a:t>39%) </a:t>
            </a:r>
            <a:r>
              <a:rPr lang="en-US" dirty="0" smtClean="0"/>
              <a:t>felt </a:t>
            </a:r>
            <a:r>
              <a:rPr lang="en-US" dirty="0"/>
              <a:t>that payers </a:t>
            </a:r>
            <a:r>
              <a:rPr lang="en-US" dirty="0" smtClean="0"/>
              <a:t>had </a:t>
            </a:r>
            <a:r>
              <a:rPr lang="en-US" dirty="0"/>
              <a:t>an interest in keeping community practices viable to maintain competition in the marketplace.</a:t>
            </a:r>
          </a:p>
        </p:txBody>
      </p:sp>
    </p:spTree>
    <p:extLst>
      <p:ext uri="{BB962C8B-B14F-4D97-AF65-F5344CB8AC3E}">
        <p14:creationId xmlns:p14="http://schemas.microsoft.com/office/powerpoint/2010/main" val="2864387356"/>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6315" name="Rectangle 11"/>
          <p:cNvSpPr>
            <a:spLocks noGrp="1" noChangeArrowheads="1"/>
          </p:cNvSpPr>
          <p:nvPr>
            <p:ph type="title"/>
          </p:nvPr>
        </p:nvSpPr>
        <p:spPr>
          <a:effectLst/>
        </p:spPr>
        <p:txBody>
          <a:bodyPr/>
          <a:lstStyle/>
          <a:p>
            <a:r>
              <a:rPr lang="en-US" dirty="0" smtClean="0"/>
              <a:t>Practice Configuration </a:t>
            </a:r>
            <a:endParaRPr lang="en-US" dirty="0"/>
          </a:p>
        </p:txBody>
      </p:sp>
      <p:sp>
        <p:nvSpPr>
          <p:cNvPr id="28" name="Rectangle 15"/>
          <p:cNvSpPr>
            <a:spLocks noChangeArrowheads="1"/>
          </p:cNvSpPr>
          <p:nvPr/>
        </p:nvSpPr>
        <p:spPr bwMode="auto">
          <a:xfrm>
            <a:off x="454025" y="1429249"/>
            <a:ext cx="8235950" cy="830997"/>
          </a:xfrm>
          <a:prstGeom prst="rect">
            <a:avLst/>
          </a:prstGeom>
          <a:noFill/>
          <a:ln w="9525">
            <a:noFill/>
            <a:miter lim="800000"/>
            <a:headEnd/>
            <a:tailEnd/>
          </a:ln>
          <a:effectLst/>
        </p:spPr>
        <p:txBody>
          <a:bodyPr wrap="square">
            <a:spAutoFit/>
          </a:bodyPr>
          <a:lstStyle/>
          <a:p>
            <a:pPr algn="ctr"/>
            <a:r>
              <a:rPr lang="en-US" sz="1600" dirty="0">
                <a:solidFill>
                  <a:srgbClr val="000000"/>
                </a:solidFill>
                <a:cs typeface="Arial"/>
              </a:rPr>
              <a:t>Within the given time frame and practice structure, approximately what percentage </a:t>
            </a:r>
            <a:br>
              <a:rPr lang="en-US" sz="1600" dirty="0">
                <a:solidFill>
                  <a:srgbClr val="000000"/>
                </a:solidFill>
                <a:cs typeface="Arial"/>
              </a:rPr>
            </a:br>
            <a:r>
              <a:rPr lang="en-US" sz="1600" dirty="0">
                <a:solidFill>
                  <a:srgbClr val="000000"/>
                </a:solidFill>
                <a:cs typeface="Arial"/>
              </a:rPr>
              <a:t>of oncologists within your commercial network are currently practicing? </a:t>
            </a:r>
            <a:br>
              <a:rPr lang="en-US" sz="1600" dirty="0">
                <a:solidFill>
                  <a:srgbClr val="000000"/>
                </a:solidFill>
                <a:cs typeface="Arial"/>
              </a:rPr>
            </a:br>
            <a:r>
              <a:rPr lang="en-US" sz="1600" dirty="0">
                <a:solidFill>
                  <a:srgbClr val="000000"/>
                </a:solidFill>
                <a:cs typeface="Arial"/>
              </a:rPr>
              <a:t>Will they 12 months from now?</a:t>
            </a:r>
          </a:p>
        </p:txBody>
      </p:sp>
      <p:graphicFrame>
        <p:nvGraphicFramePr>
          <p:cNvPr id="17" name="Chart 16"/>
          <p:cNvGraphicFramePr/>
          <p:nvPr>
            <p:extLst/>
          </p:nvPr>
        </p:nvGraphicFramePr>
        <p:xfrm>
          <a:off x="0" y="2465128"/>
          <a:ext cx="6352287" cy="2887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nvPr>
        </p:nvGraphicFramePr>
        <p:xfrm>
          <a:off x="1176867" y="2256135"/>
          <a:ext cx="6790267" cy="3187936"/>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4461941" y="2777022"/>
            <a:ext cx="0" cy="2439904"/>
          </a:xfrm>
          <a:prstGeom prst="line">
            <a:avLst/>
          </a:prstGeom>
          <a:ln w="1270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91634" y="5368469"/>
            <a:ext cx="851515" cy="215444"/>
          </a:xfrm>
          <a:prstGeom prst="rect">
            <a:avLst/>
          </a:prstGeom>
        </p:spPr>
        <p:txBody>
          <a:bodyPr wrap="none">
            <a:spAutoFit/>
          </a:bodyPr>
          <a:lstStyle/>
          <a:p>
            <a:r>
              <a:rPr lang="en-US" sz="800" dirty="0">
                <a:solidFill>
                  <a:srgbClr val="666565"/>
                </a:solidFill>
              </a:rPr>
              <a:t>Payers n=100.</a:t>
            </a:r>
          </a:p>
        </p:txBody>
      </p:sp>
      <p:sp>
        <p:nvSpPr>
          <p:cNvPr id="20" name="Text Box 64"/>
          <p:cNvSpPr txBox="1">
            <a:spLocks noChangeArrowheads="1"/>
          </p:cNvSpPr>
          <p:nvPr/>
        </p:nvSpPr>
        <p:spPr bwMode="auto">
          <a:xfrm>
            <a:off x="391634" y="5504688"/>
            <a:ext cx="3049588" cy="215444"/>
          </a:xfrm>
          <a:prstGeom prst="rect">
            <a:avLst/>
          </a:prstGeom>
          <a:noFill/>
          <a:ln w="9525">
            <a:noFill/>
            <a:miter lim="800000"/>
            <a:headEnd/>
            <a:tailEnd/>
          </a:ln>
        </p:spPr>
        <p:txBody>
          <a:bodyPr wrap="square">
            <a:spAutoFit/>
          </a:bodyPr>
          <a:lstStyle/>
          <a:p>
            <a:r>
              <a:rPr lang="en-US" sz="800" dirty="0">
                <a:solidFill>
                  <a:srgbClr val="666565"/>
                </a:solidFill>
              </a:rPr>
              <a:t>No significant changes anticipated.</a:t>
            </a:r>
          </a:p>
        </p:txBody>
      </p:sp>
      <p:sp>
        <p:nvSpPr>
          <p:cNvPr id="10" name="Rectangle 15"/>
          <p:cNvSpPr>
            <a:spLocks noChangeArrowheads="1"/>
          </p:cNvSpPr>
          <p:nvPr/>
        </p:nvSpPr>
        <p:spPr bwMode="auto">
          <a:xfrm>
            <a:off x="3426317" y="2476613"/>
            <a:ext cx="1411441" cy="292388"/>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Percentage of Payers (n=61)</a:t>
            </a:r>
          </a:p>
          <a:p>
            <a:pPr marL="38100" indent="-38100"/>
            <a:r>
              <a:rPr lang="en-US" sz="800" dirty="0">
                <a:solidFill>
                  <a:srgbClr val="666565"/>
                </a:solidFill>
              </a:rPr>
              <a:t>Unsure (n=39)</a:t>
            </a:r>
            <a:endParaRPr lang="en-US" sz="800" i="1" dirty="0">
              <a:solidFill>
                <a:srgbClr val="666565"/>
              </a:solidFill>
            </a:endParaRPr>
          </a:p>
        </p:txBody>
      </p:sp>
      <p:sp>
        <p:nvSpPr>
          <p:cNvPr id="11" name="Rectangle 15"/>
          <p:cNvSpPr>
            <a:spLocks noChangeArrowheads="1"/>
          </p:cNvSpPr>
          <p:nvPr/>
        </p:nvSpPr>
        <p:spPr bwMode="auto">
          <a:xfrm>
            <a:off x="4954945" y="2465868"/>
            <a:ext cx="1550732" cy="299986"/>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Percentage of Payers (n=61)</a:t>
            </a:r>
          </a:p>
          <a:p>
            <a:pPr marL="38100" indent="-38100"/>
            <a:r>
              <a:rPr lang="en-US" sz="800" dirty="0">
                <a:solidFill>
                  <a:srgbClr val="666565"/>
                </a:solidFill>
              </a:rPr>
              <a:t>Unsure (n=39)</a:t>
            </a:r>
            <a:endParaRPr lang="en-US" sz="800" i="1" dirty="0">
              <a:solidFill>
                <a:srgbClr val="666565"/>
              </a:solidFill>
            </a:endParaRPr>
          </a:p>
        </p:txBody>
      </p:sp>
      <p:grpSp>
        <p:nvGrpSpPr>
          <p:cNvPr id="12" name="Group 11"/>
          <p:cNvGrpSpPr/>
          <p:nvPr/>
        </p:nvGrpSpPr>
        <p:grpSpPr>
          <a:xfrm>
            <a:off x="378064" y="5710856"/>
            <a:ext cx="8765936" cy="391394"/>
            <a:chOff x="378064" y="5710856"/>
            <a:chExt cx="8765936" cy="391394"/>
          </a:xfrm>
        </p:grpSpPr>
        <p:sp>
          <p:nvSpPr>
            <p:cNvPr id="13" name="Rectangle 12"/>
            <p:cNvSpPr/>
            <p:nvPr/>
          </p:nvSpPr>
          <p:spPr>
            <a:xfrm>
              <a:off x="1293478" y="5710856"/>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15" name="Rectangle 14"/>
            <p:cNvSpPr/>
            <p:nvPr/>
          </p:nvSpPr>
          <p:spPr>
            <a:xfrm>
              <a:off x="1305236" y="5732918"/>
              <a:ext cx="7537443" cy="369332"/>
            </a:xfrm>
            <a:prstGeom prst="rect">
              <a:avLst/>
            </a:prstGeom>
          </p:spPr>
          <p:txBody>
            <a:bodyPr wrap="square" lIns="91440" anchor="ctr" anchorCtr="0">
              <a:spAutoFit/>
            </a:bodyPr>
            <a:lstStyle/>
            <a:p>
              <a:r>
                <a:rPr lang="en-US" sz="900" dirty="0">
                  <a:solidFill>
                    <a:srgbClr val="000000"/>
                  </a:solidFill>
                </a:rPr>
                <a:t>Over the next 12 months, payers anticipated a decrease in the percentage of oncologists within their network who would practice in </a:t>
              </a:r>
              <a:br>
                <a:rPr lang="en-US" sz="900" dirty="0">
                  <a:solidFill>
                    <a:srgbClr val="000000"/>
                  </a:solidFill>
                </a:rPr>
              </a:br>
              <a:r>
                <a:rPr lang="en-US" sz="900" dirty="0">
                  <a:solidFill>
                    <a:srgbClr val="000000"/>
                  </a:solidFill>
                </a:rPr>
                <a:t>non-ACO/non-PCMH community practices.</a:t>
              </a:r>
            </a:p>
          </p:txBody>
        </p:sp>
      </p:grpSp>
    </p:spTree>
    <p:extLst>
      <p:ext uri="{BB962C8B-B14F-4D97-AF65-F5344CB8AC3E}">
        <p14:creationId xmlns:p14="http://schemas.microsoft.com/office/powerpoint/2010/main" val="305304435"/>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Practices: Payer Perspectives</a:t>
            </a:r>
            <a:endParaRPr lang="en-US" dirty="0"/>
          </a:p>
        </p:txBody>
      </p:sp>
      <p:sp>
        <p:nvSpPr>
          <p:cNvPr id="12" name="Text Box 30"/>
          <p:cNvSpPr txBox="1">
            <a:spLocks noChangeArrowheads="1"/>
          </p:cNvSpPr>
          <p:nvPr/>
        </p:nvSpPr>
        <p:spPr bwMode="auto">
          <a:xfrm>
            <a:off x="1" y="1423409"/>
            <a:ext cx="9144000" cy="584776"/>
          </a:xfrm>
          <a:prstGeom prst="rect">
            <a:avLst/>
          </a:prstGeom>
          <a:noFill/>
          <a:ln w="9525" algn="ctr">
            <a:noFill/>
            <a:miter lim="800000"/>
            <a:headEnd/>
            <a:tailEnd/>
          </a:ln>
          <a:effectLst/>
        </p:spPr>
        <p:txBody>
          <a:bodyPr wrap="square">
            <a:spAutoFit/>
          </a:bodyPr>
          <a:lstStyle/>
          <a:p>
            <a:pPr algn="ctr"/>
            <a:r>
              <a:rPr lang="en-US" sz="1600" dirty="0">
                <a:solidFill>
                  <a:srgbClr val="000000"/>
                </a:solidFill>
                <a:cs typeface="Arial"/>
              </a:rPr>
              <a:t>Do you feel payers have an interest in keeping community practices viable</a:t>
            </a:r>
            <a:br>
              <a:rPr lang="en-US" sz="1600" dirty="0">
                <a:solidFill>
                  <a:srgbClr val="000000"/>
                </a:solidFill>
                <a:cs typeface="Arial"/>
              </a:rPr>
            </a:br>
            <a:r>
              <a:rPr lang="en-US" sz="1600" dirty="0">
                <a:solidFill>
                  <a:srgbClr val="000000"/>
                </a:solidFill>
                <a:cs typeface="Arial"/>
              </a:rPr>
              <a:t>to maintain competition in the marketplace?</a:t>
            </a:r>
          </a:p>
        </p:txBody>
      </p:sp>
      <p:sp>
        <p:nvSpPr>
          <p:cNvPr id="13" name="Rectangle 12"/>
          <p:cNvSpPr/>
          <p:nvPr/>
        </p:nvSpPr>
        <p:spPr>
          <a:xfrm>
            <a:off x="355600" y="2057397"/>
            <a:ext cx="5822950" cy="731520"/>
          </a:xfrm>
          <a:prstGeom prst="rect">
            <a:avLst/>
          </a:prstGeom>
          <a:solidFill>
            <a:srgbClr val="9EA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6178550" y="2055026"/>
            <a:ext cx="1346199" cy="732368"/>
          </a:xfrm>
          <a:prstGeom prst="rect">
            <a:avLst/>
          </a:prstGeom>
          <a:solidFill>
            <a:srgbClr val="E8E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7524751" y="2055026"/>
            <a:ext cx="1267568" cy="732368"/>
          </a:xfrm>
          <a:prstGeom prst="rect">
            <a:avLst/>
          </a:prstGeom>
          <a:solidFill>
            <a:srgbClr val="AA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Box 30"/>
          <p:cNvSpPr txBox="1">
            <a:spLocks noChangeArrowheads="1"/>
          </p:cNvSpPr>
          <p:nvPr/>
        </p:nvSpPr>
        <p:spPr bwMode="auto">
          <a:xfrm>
            <a:off x="460375" y="2996806"/>
            <a:ext cx="8241197" cy="830997"/>
          </a:xfrm>
          <a:prstGeom prst="rect">
            <a:avLst/>
          </a:prstGeom>
          <a:noFill/>
          <a:ln w="9525" algn="ctr">
            <a:noFill/>
            <a:miter lim="800000"/>
            <a:headEnd/>
            <a:tailEnd/>
          </a:ln>
          <a:effectLst/>
        </p:spPr>
        <p:txBody>
          <a:bodyPr wrap="square">
            <a:spAutoFit/>
          </a:bodyPr>
          <a:lstStyle/>
          <a:p>
            <a:pPr algn="ctr"/>
            <a:r>
              <a:rPr lang="en-US" sz="1600" dirty="0">
                <a:solidFill>
                  <a:srgbClr val="000000"/>
                </a:solidFill>
              </a:rPr>
              <a:t>How much of an influence does your organization’s interest in keeping community practices viable to maintain competition in the marketplace have on its stance in negotiations with physicians regarding drug reimbursement rates?</a:t>
            </a:r>
            <a:endParaRPr lang="en-US" sz="1600" dirty="0">
              <a:solidFill>
                <a:srgbClr val="000000"/>
              </a:solidFill>
              <a:cs typeface="Arial"/>
            </a:endParaRPr>
          </a:p>
        </p:txBody>
      </p:sp>
      <p:graphicFrame>
        <p:nvGraphicFramePr>
          <p:cNvPr id="26" name="Table 25"/>
          <p:cNvGraphicFramePr>
            <a:graphicFrameLocks noGrp="1"/>
          </p:cNvGraphicFramePr>
          <p:nvPr>
            <p:extLst/>
          </p:nvPr>
        </p:nvGraphicFramePr>
        <p:xfrm>
          <a:off x="1394776" y="3759201"/>
          <a:ext cx="3224811" cy="1820335"/>
        </p:xfrm>
        <a:graphic>
          <a:graphicData uri="http://schemas.openxmlformats.org/drawingml/2006/table">
            <a:tbl>
              <a:tblPr/>
              <a:tblGrid>
                <a:gridCol w="3224811"/>
              </a:tblGrid>
              <a:tr h="322792">
                <a:tc>
                  <a:txBody>
                    <a:bodyPr/>
                    <a:lstStyle/>
                    <a:p>
                      <a:pPr algn="r" fontAlgn="b"/>
                      <a:r>
                        <a:rPr lang="en-US" sz="1200" b="0" i="0" u="none" strike="noStrike" dirty="0" smtClean="0">
                          <a:solidFill>
                            <a:srgbClr val="666565"/>
                          </a:solidFill>
                          <a:latin typeface="+mn-lt"/>
                        </a:rPr>
                        <a:t>No impact at all (1) or</a:t>
                      </a:r>
                      <a:r>
                        <a:rPr lang="en-US" sz="1200" b="0" i="0" u="none" strike="noStrike" baseline="0" dirty="0" smtClean="0">
                          <a:solidFill>
                            <a:srgbClr val="666565"/>
                          </a:solidFill>
                          <a:latin typeface="+mn-lt"/>
                        </a:rPr>
                        <a:t> l</a:t>
                      </a:r>
                      <a:r>
                        <a:rPr lang="en-US" sz="1200" b="0" i="0" u="none" strike="noStrike" dirty="0" smtClean="0">
                          <a:solidFill>
                            <a:srgbClr val="666565"/>
                          </a:solidFill>
                          <a:latin typeface="+mn-lt"/>
                        </a:rPr>
                        <a:t>imited impact (2)</a:t>
                      </a:r>
                    </a:p>
                  </a:txBody>
                  <a:tcPr marL="5977" marR="5977" marT="5977" marB="0" anchor="ctr">
                    <a:lnL>
                      <a:noFill/>
                    </a:lnL>
                    <a:lnR>
                      <a:noFill/>
                    </a:lnR>
                    <a:lnT>
                      <a:noFill/>
                    </a:lnT>
                    <a:lnB>
                      <a:noFill/>
                    </a:lnB>
                  </a:tcPr>
                </a:tc>
              </a:tr>
              <a:tr h="599018">
                <a:tc>
                  <a:txBody>
                    <a:bodyPr/>
                    <a:lstStyle/>
                    <a:p>
                      <a:pPr algn="r" fontAlgn="b"/>
                      <a:r>
                        <a:rPr lang="en-US" sz="1200" b="0" i="0" u="none" strike="noStrike" dirty="0" smtClean="0">
                          <a:solidFill>
                            <a:srgbClr val="666565"/>
                          </a:solidFill>
                          <a:latin typeface="+mn-lt"/>
                        </a:rPr>
                        <a:t>Some impact (3)</a:t>
                      </a:r>
                    </a:p>
                  </a:txBody>
                  <a:tcPr marL="5977" marR="5977" marT="5977" marB="0" anchor="ctr">
                    <a:lnL>
                      <a:noFill/>
                    </a:lnL>
                    <a:lnR>
                      <a:noFill/>
                    </a:lnR>
                    <a:lnT>
                      <a:noFill/>
                    </a:lnT>
                    <a:lnB>
                      <a:noFill/>
                    </a:lnB>
                  </a:tcPr>
                </a:tc>
              </a:tr>
              <a:tr h="340820">
                <a:tc>
                  <a:txBody>
                    <a:bodyPr/>
                    <a:lstStyle/>
                    <a:p>
                      <a:pPr algn="r" fontAlgn="b"/>
                      <a:r>
                        <a:rPr lang="en-US" sz="1200" b="0" i="0" u="none" strike="noStrike" dirty="0" smtClean="0">
                          <a:solidFill>
                            <a:srgbClr val="666565"/>
                          </a:solidFill>
                          <a:latin typeface="+mn-lt"/>
                        </a:rPr>
                        <a:t>Meaningful impact (4) or</a:t>
                      </a:r>
                      <a:r>
                        <a:rPr lang="en-US" sz="1200" b="0" i="0" u="none" strike="noStrike" baseline="0" dirty="0" smtClean="0">
                          <a:solidFill>
                            <a:srgbClr val="666565"/>
                          </a:solidFill>
                          <a:latin typeface="+mn-lt"/>
                        </a:rPr>
                        <a:t> s</a:t>
                      </a:r>
                      <a:r>
                        <a:rPr lang="en-US" sz="1200" b="0" i="0" u="none" strike="noStrike" dirty="0" smtClean="0">
                          <a:solidFill>
                            <a:srgbClr val="666565"/>
                          </a:solidFill>
                          <a:latin typeface="+mn-lt"/>
                        </a:rPr>
                        <a:t>ignificant impact (5)</a:t>
                      </a:r>
                    </a:p>
                  </a:txBody>
                  <a:tcPr marL="5977" marR="5977" marT="5977" marB="0" anchor="ctr">
                    <a:lnL>
                      <a:noFill/>
                    </a:lnL>
                    <a:lnR>
                      <a:noFill/>
                    </a:lnR>
                    <a:lnT>
                      <a:noFill/>
                    </a:lnT>
                    <a:lnB>
                      <a:noFill/>
                    </a:lnB>
                  </a:tcPr>
                </a:tc>
              </a:tr>
              <a:tr h="55770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666565"/>
                          </a:solidFill>
                          <a:effectLst/>
                          <a:uLnTx/>
                          <a:uFillTx/>
                          <a:latin typeface="+mn-lt"/>
                          <a:ea typeface="+mn-ea"/>
                          <a:cs typeface="+mn-cs"/>
                        </a:rPr>
                        <a:t>Unsure</a:t>
                      </a:r>
                    </a:p>
                  </a:txBody>
                  <a:tcPr marL="5977" marR="5977" marT="5977" marB="0" anchor="ctr">
                    <a:lnL>
                      <a:noFill/>
                    </a:lnL>
                    <a:lnR>
                      <a:noFill/>
                    </a:lnR>
                    <a:lnT>
                      <a:noFill/>
                    </a:lnT>
                    <a:lnB>
                      <a:noFill/>
                    </a:lnB>
                  </a:tcPr>
                </a:tc>
              </a:tr>
            </a:tbl>
          </a:graphicData>
        </a:graphic>
      </p:graphicFrame>
      <p:sp>
        <p:nvSpPr>
          <p:cNvPr id="27" name="Rectangle 26"/>
          <p:cNvSpPr/>
          <p:nvPr/>
        </p:nvSpPr>
        <p:spPr>
          <a:xfrm>
            <a:off x="4606128" y="5429250"/>
            <a:ext cx="1489235" cy="246221"/>
          </a:xfrm>
          <a:prstGeom prst="rect">
            <a:avLst/>
          </a:prstGeom>
        </p:spPr>
        <p:txBody>
          <a:bodyPr wrap="none">
            <a:spAutoFit/>
          </a:bodyPr>
          <a:lstStyle/>
          <a:p>
            <a:r>
              <a:rPr lang="en-US" sz="1000" dirty="0">
                <a:solidFill>
                  <a:srgbClr val="666565"/>
                </a:solidFill>
                <a:cs typeface="Arial"/>
              </a:rPr>
              <a:t>Percentage of Payers</a:t>
            </a:r>
            <a:r>
              <a:rPr lang="en-US" sz="1000" baseline="30000" dirty="0">
                <a:solidFill>
                  <a:srgbClr val="666565"/>
                </a:solidFill>
                <a:cs typeface="Arial"/>
              </a:rPr>
              <a:t>†</a:t>
            </a:r>
          </a:p>
        </p:txBody>
      </p:sp>
      <p:sp>
        <p:nvSpPr>
          <p:cNvPr id="28" name="TextBox 27"/>
          <p:cNvSpPr txBox="1"/>
          <p:nvPr/>
        </p:nvSpPr>
        <p:spPr>
          <a:xfrm>
            <a:off x="3098760" y="2147242"/>
            <a:ext cx="533400" cy="461665"/>
          </a:xfrm>
          <a:prstGeom prst="rect">
            <a:avLst/>
          </a:prstGeom>
          <a:noFill/>
        </p:spPr>
        <p:txBody>
          <a:bodyPr wrap="square" rtlCol="0">
            <a:spAutoFit/>
          </a:bodyPr>
          <a:lstStyle/>
          <a:p>
            <a:pPr algn="ctr"/>
            <a:r>
              <a:rPr lang="en-US" sz="1200" dirty="0">
                <a:solidFill>
                  <a:srgbClr val="FFFFFF"/>
                </a:solidFill>
              </a:rPr>
              <a:t>Yes</a:t>
            </a:r>
          </a:p>
          <a:p>
            <a:pPr algn="ctr"/>
            <a:r>
              <a:rPr lang="en-US" sz="1200" dirty="0">
                <a:solidFill>
                  <a:srgbClr val="FFFFFF"/>
                </a:solidFill>
              </a:rPr>
              <a:t>69%</a:t>
            </a:r>
          </a:p>
        </p:txBody>
      </p:sp>
      <p:sp>
        <p:nvSpPr>
          <p:cNvPr id="30" name="TextBox 29"/>
          <p:cNvSpPr txBox="1"/>
          <p:nvPr/>
        </p:nvSpPr>
        <p:spPr>
          <a:xfrm>
            <a:off x="6553199" y="2147242"/>
            <a:ext cx="533400" cy="461665"/>
          </a:xfrm>
          <a:prstGeom prst="rect">
            <a:avLst/>
          </a:prstGeom>
          <a:noFill/>
        </p:spPr>
        <p:txBody>
          <a:bodyPr wrap="square" rtlCol="0">
            <a:spAutoFit/>
          </a:bodyPr>
          <a:lstStyle/>
          <a:p>
            <a:pPr algn="ctr"/>
            <a:r>
              <a:rPr lang="en-US" sz="1200" dirty="0">
                <a:solidFill>
                  <a:srgbClr val="555555"/>
                </a:solidFill>
              </a:rPr>
              <a:t>No</a:t>
            </a:r>
          </a:p>
          <a:p>
            <a:pPr algn="ctr"/>
            <a:r>
              <a:rPr lang="en-US" sz="1200" dirty="0">
                <a:solidFill>
                  <a:srgbClr val="555555"/>
                </a:solidFill>
              </a:rPr>
              <a:t>16%</a:t>
            </a:r>
          </a:p>
        </p:txBody>
      </p:sp>
      <p:sp>
        <p:nvSpPr>
          <p:cNvPr id="31" name="TextBox 30"/>
          <p:cNvSpPr txBox="1"/>
          <p:nvPr/>
        </p:nvSpPr>
        <p:spPr>
          <a:xfrm>
            <a:off x="7751097" y="2147242"/>
            <a:ext cx="846938" cy="461665"/>
          </a:xfrm>
          <a:prstGeom prst="rect">
            <a:avLst/>
          </a:prstGeom>
          <a:noFill/>
        </p:spPr>
        <p:txBody>
          <a:bodyPr wrap="square" rtlCol="0">
            <a:spAutoFit/>
          </a:bodyPr>
          <a:lstStyle/>
          <a:p>
            <a:pPr algn="ctr"/>
            <a:r>
              <a:rPr lang="en-US" sz="1200" dirty="0">
                <a:solidFill>
                  <a:srgbClr val="555555"/>
                </a:solidFill>
              </a:rPr>
              <a:t>Unsure</a:t>
            </a:r>
            <a:br>
              <a:rPr lang="en-US" sz="1200" dirty="0">
                <a:solidFill>
                  <a:srgbClr val="555555"/>
                </a:solidFill>
              </a:rPr>
            </a:br>
            <a:r>
              <a:rPr lang="en-US" sz="1200" dirty="0">
                <a:solidFill>
                  <a:srgbClr val="555555"/>
                </a:solidFill>
              </a:rPr>
              <a:t>15%</a:t>
            </a:r>
          </a:p>
        </p:txBody>
      </p:sp>
      <p:sp>
        <p:nvSpPr>
          <p:cNvPr id="32" name="Rectangle 31"/>
          <p:cNvSpPr/>
          <p:nvPr/>
        </p:nvSpPr>
        <p:spPr>
          <a:xfrm>
            <a:off x="4098128" y="2812199"/>
            <a:ext cx="1724450" cy="276999"/>
          </a:xfrm>
          <a:prstGeom prst="rect">
            <a:avLst/>
          </a:prstGeom>
        </p:spPr>
        <p:txBody>
          <a:bodyPr wrap="none">
            <a:spAutoFit/>
          </a:bodyPr>
          <a:lstStyle/>
          <a:p>
            <a:r>
              <a:rPr lang="en-US" sz="1200" dirty="0">
                <a:solidFill>
                  <a:srgbClr val="666565"/>
                </a:solidFill>
                <a:cs typeface="Arial"/>
              </a:rPr>
              <a:t>Percentage of Payers*</a:t>
            </a:r>
          </a:p>
        </p:txBody>
      </p:sp>
      <p:grpSp>
        <p:nvGrpSpPr>
          <p:cNvPr id="33" name="Group 32"/>
          <p:cNvGrpSpPr/>
          <p:nvPr/>
        </p:nvGrpSpPr>
        <p:grpSpPr>
          <a:xfrm>
            <a:off x="1305420" y="3849992"/>
            <a:ext cx="293787" cy="1591205"/>
            <a:chOff x="3056466" y="3979333"/>
            <a:chExt cx="203200" cy="1845734"/>
          </a:xfrm>
        </p:grpSpPr>
        <p:cxnSp>
          <p:nvCxnSpPr>
            <p:cNvPr id="34" name="Straight Connector 33"/>
            <p:cNvCxnSpPr/>
            <p:nvPr/>
          </p:nvCxnSpPr>
          <p:spPr>
            <a:xfrm>
              <a:off x="3056466" y="3979333"/>
              <a:ext cx="0" cy="1845734"/>
            </a:xfrm>
            <a:prstGeom prst="line">
              <a:avLst/>
            </a:prstGeom>
            <a:ln w="12700" cap="flat" cmpd="sng" algn="ctr">
              <a:solidFill>
                <a:srgbClr val="9EA81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064933" y="3979334"/>
              <a:ext cx="194733" cy="0"/>
            </a:xfrm>
            <a:prstGeom prst="line">
              <a:avLst/>
            </a:prstGeom>
            <a:ln w="12700" cap="flat" cmpd="sng" algn="ctr">
              <a:solidFill>
                <a:srgbClr val="9EA81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064933" y="5816601"/>
              <a:ext cx="194733" cy="0"/>
            </a:xfrm>
            <a:prstGeom prst="line">
              <a:avLst/>
            </a:prstGeom>
            <a:ln w="12700" cap="flat" cmpd="sng" algn="ctr">
              <a:solidFill>
                <a:srgbClr val="9EA81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96333" y="2836333"/>
            <a:ext cx="3056467" cy="1871134"/>
            <a:chOff x="296333" y="2836333"/>
            <a:chExt cx="3056467" cy="1871134"/>
          </a:xfrm>
        </p:grpSpPr>
        <p:cxnSp>
          <p:nvCxnSpPr>
            <p:cNvPr id="38" name="Straight Connector 37"/>
            <p:cNvCxnSpPr/>
            <p:nvPr/>
          </p:nvCxnSpPr>
          <p:spPr>
            <a:xfrm>
              <a:off x="3352800" y="2836333"/>
              <a:ext cx="0" cy="211667"/>
            </a:xfrm>
            <a:prstGeom prst="line">
              <a:avLst/>
            </a:prstGeom>
            <a:ln w="12700" cap="flat" cmpd="sng" algn="ctr">
              <a:solidFill>
                <a:srgbClr val="9EA81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313267" y="3039533"/>
              <a:ext cx="3033184" cy="0"/>
            </a:xfrm>
            <a:prstGeom prst="line">
              <a:avLst/>
            </a:prstGeom>
            <a:ln w="12700" cap="flat" cmpd="sng" algn="ctr">
              <a:solidFill>
                <a:srgbClr val="9EA81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04800" y="3032125"/>
              <a:ext cx="0" cy="1675342"/>
            </a:xfrm>
            <a:prstGeom prst="line">
              <a:avLst/>
            </a:prstGeom>
            <a:ln w="12700" cap="flat" cmpd="sng" algn="ctr">
              <a:solidFill>
                <a:srgbClr val="9EA81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6333" y="4707466"/>
              <a:ext cx="985046" cy="0"/>
            </a:xfrm>
            <a:prstGeom prst="line">
              <a:avLst/>
            </a:prstGeom>
            <a:ln w="12700" cap="flat" cmpd="sng" algn="ctr">
              <a:solidFill>
                <a:srgbClr val="9EA818"/>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2" name="Oval 41"/>
          <p:cNvSpPr/>
          <p:nvPr/>
        </p:nvSpPr>
        <p:spPr>
          <a:xfrm>
            <a:off x="3301727" y="2744839"/>
            <a:ext cx="106516" cy="106516"/>
          </a:xfrm>
          <a:prstGeom prst="ellipse">
            <a:avLst/>
          </a:prstGeom>
          <a:solidFill>
            <a:srgbClr val="9EA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15"/>
          <p:cNvSpPr>
            <a:spLocks noChangeArrowheads="1"/>
          </p:cNvSpPr>
          <p:nvPr/>
        </p:nvSpPr>
        <p:spPr bwMode="auto">
          <a:xfrm>
            <a:off x="473075" y="5714030"/>
            <a:ext cx="3283772" cy="169277"/>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     </a:t>
            </a:r>
          </a:p>
        </p:txBody>
      </p:sp>
      <p:sp>
        <p:nvSpPr>
          <p:cNvPr id="43" name="Rectangle 15"/>
          <p:cNvSpPr>
            <a:spLocks noChangeArrowheads="1"/>
          </p:cNvSpPr>
          <p:nvPr/>
        </p:nvSpPr>
        <p:spPr bwMode="auto">
          <a:xfrm>
            <a:off x="472572" y="5431536"/>
            <a:ext cx="3283772" cy="292388"/>
          </a:xfrm>
          <a:prstGeom prst="rect">
            <a:avLst/>
          </a:prstGeom>
          <a:noFill/>
          <a:ln w="9525">
            <a:noFill/>
            <a:miter lim="800000"/>
            <a:headEnd/>
            <a:tailEnd/>
          </a:ln>
          <a:effectLst/>
        </p:spPr>
        <p:txBody>
          <a:bodyPr wrap="square" lIns="0" tIns="0" anchor="b">
            <a:spAutoFit/>
          </a:bodyPr>
          <a:lstStyle/>
          <a:p>
            <a:pPr marL="38100" indent="-38100"/>
            <a:r>
              <a:rPr lang="en-US" sz="800" dirty="0">
                <a:solidFill>
                  <a:srgbClr val="666565"/>
                </a:solidFill>
              </a:rPr>
              <a:t>*Payers n=100.</a:t>
            </a:r>
          </a:p>
          <a:p>
            <a:pPr marL="38100" indent="-38100"/>
            <a:r>
              <a:rPr lang="en-US" sz="800" baseline="30000" dirty="0">
                <a:solidFill>
                  <a:srgbClr val="666565"/>
                </a:solidFill>
              </a:rPr>
              <a:t>†</a:t>
            </a:r>
            <a:r>
              <a:rPr lang="en-US" sz="800" dirty="0">
                <a:solidFill>
                  <a:srgbClr val="666565"/>
                </a:solidFill>
              </a:rPr>
              <a:t>Payers n=69; Mean=3.40.</a:t>
            </a:r>
            <a:endParaRPr lang="en-US" sz="800" i="1" dirty="0">
              <a:solidFill>
                <a:srgbClr val="666565"/>
              </a:solidFill>
            </a:endParaRPr>
          </a:p>
        </p:txBody>
      </p:sp>
      <p:graphicFrame>
        <p:nvGraphicFramePr>
          <p:cNvPr id="46" name="Chart 45"/>
          <p:cNvGraphicFramePr/>
          <p:nvPr>
            <p:extLst/>
          </p:nvPr>
        </p:nvGraphicFramePr>
        <p:xfrm>
          <a:off x="4591448" y="3189224"/>
          <a:ext cx="1910952" cy="2548803"/>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Group 47"/>
          <p:cNvGrpSpPr/>
          <p:nvPr/>
        </p:nvGrpSpPr>
        <p:grpSpPr>
          <a:xfrm>
            <a:off x="378064" y="5710856"/>
            <a:ext cx="8765936" cy="391394"/>
            <a:chOff x="378064" y="5710856"/>
            <a:chExt cx="8765936" cy="391394"/>
          </a:xfrm>
        </p:grpSpPr>
        <p:sp>
          <p:nvSpPr>
            <p:cNvPr id="49" name="Rectangle 48"/>
            <p:cNvSpPr/>
            <p:nvPr/>
          </p:nvSpPr>
          <p:spPr>
            <a:xfrm>
              <a:off x="1293478" y="5710856"/>
              <a:ext cx="7850522" cy="39135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0" name="TextBox 49"/>
            <p:cNvSpPr txBox="1"/>
            <p:nvPr/>
          </p:nvSpPr>
          <p:spPr>
            <a:xfrm>
              <a:off x="378064" y="5783422"/>
              <a:ext cx="1326975" cy="246221"/>
            </a:xfrm>
            <a:prstGeom prst="rect">
              <a:avLst/>
            </a:prstGeom>
            <a:noFill/>
          </p:spPr>
          <p:txBody>
            <a:bodyPr wrap="square" rtlCol="0">
              <a:spAutoFit/>
            </a:bodyPr>
            <a:lstStyle/>
            <a:p>
              <a:r>
                <a:rPr lang="en-US" sz="1000" b="1" dirty="0">
                  <a:solidFill>
                    <a:srgbClr val="FF1100"/>
                  </a:solidFill>
                </a:rPr>
                <a:t>Key Finding</a:t>
              </a:r>
              <a:r>
                <a:rPr lang="en-US" sz="1000" dirty="0">
                  <a:solidFill>
                    <a:srgbClr val="000000"/>
                  </a:solidFill>
                </a:rPr>
                <a:t> </a:t>
              </a:r>
            </a:p>
          </p:txBody>
        </p:sp>
        <p:sp>
          <p:nvSpPr>
            <p:cNvPr id="51" name="Rectangle 50"/>
            <p:cNvSpPr/>
            <p:nvPr/>
          </p:nvSpPr>
          <p:spPr>
            <a:xfrm>
              <a:off x="1305236" y="5732918"/>
              <a:ext cx="7537443" cy="369332"/>
            </a:xfrm>
            <a:prstGeom prst="rect">
              <a:avLst/>
            </a:prstGeom>
          </p:spPr>
          <p:txBody>
            <a:bodyPr wrap="square" lIns="91440" anchor="ctr" anchorCtr="0">
              <a:spAutoFit/>
            </a:bodyPr>
            <a:lstStyle/>
            <a:p>
              <a:r>
                <a:rPr lang="en-US" sz="900" dirty="0">
                  <a:solidFill>
                    <a:srgbClr val="000000"/>
                  </a:solidFill>
                </a:rPr>
                <a:t>Sixty-nine percent of payers felt that they had an interest in keeping community practices viable in order to maintain competition; payers generally believed this interest has an impact on their negotiating position.</a:t>
              </a:r>
            </a:p>
          </p:txBody>
        </p:sp>
      </p:grpSp>
      <p:cxnSp>
        <p:nvCxnSpPr>
          <p:cNvPr id="4" name="Straight Connector 3"/>
          <p:cNvCxnSpPr/>
          <p:nvPr/>
        </p:nvCxnSpPr>
        <p:spPr>
          <a:xfrm>
            <a:off x="4694711" y="3818499"/>
            <a:ext cx="0" cy="1600247"/>
          </a:xfrm>
          <a:prstGeom prst="line">
            <a:avLst/>
          </a:prstGeom>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9071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Lily Onc">
  <a:themeElements>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lly_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ly_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ly_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ly_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ly_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ly_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ly_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ly_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ly_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ly_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ly_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ly_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3">
    <a:dk1>
      <a:srgbClr val="000000"/>
    </a:dk1>
    <a:lt1>
      <a:srgbClr val="FFFFFF"/>
    </a:lt1>
    <a:dk2>
      <a:srgbClr val="000000"/>
    </a:dk2>
    <a:lt2>
      <a:srgbClr val="808080"/>
    </a:lt2>
    <a:accent1>
      <a:srgbClr val="000099"/>
    </a:accent1>
    <a:accent2>
      <a:srgbClr val="B2B2B2"/>
    </a:accent2>
    <a:accent3>
      <a:srgbClr val="FFFFFF"/>
    </a:accent3>
    <a:accent4>
      <a:srgbClr val="000000"/>
    </a:accent4>
    <a:accent5>
      <a:srgbClr val="AAAACA"/>
    </a:accent5>
    <a:accent6>
      <a:srgbClr val="A1A1A1"/>
    </a:accent6>
    <a:hlink>
      <a:srgbClr val="00808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3">
    <a:dk1>
      <a:srgbClr val="000000"/>
    </a:dk1>
    <a:lt1>
      <a:srgbClr val="FFFFFF"/>
    </a:lt1>
    <a:dk2>
      <a:srgbClr val="000000"/>
    </a:dk2>
    <a:lt2>
      <a:srgbClr val="808080"/>
    </a:lt2>
    <a:accent1>
      <a:srgbClr val="000099"/>
    </a:accent1>
    <a:accent2>
      <a:srgbClr val="B2B2B2"/>
    </a:accent2>
    <a:accent3>
      <a:srgbClr val="FFFFFF"/>
    </a:accent3>
    <a:accent4>
      <a:srgbClr val="000000"/>
    </a:accent4>
    <a:accent5>
      <a:srgbClr val="AAAACA"/>
    </a:accent5>
    <a:accent6>
      <a:srgbClr val="A1A1A1"/>
    </a:accent6>
    <a:hlink>
      <a:srgbClr val="00808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3">
    <a:dk1>
      <a:srgbClr val="000000"/>
    </a:dk1>
    <a:lt1>
      <a:srgbClr val="FFFFFF"/>
    </a:lt1>
    <a:dk2>
      <a:srgbClr val="000000"/>
    </a:dk2>
    <a:lt2>
      <a:srgbClr val="808080"/>
    </a:lt2>
    <a:accent1>
      <a:srgbClr val="000099"/>
    </a:accent1>
    <a:accent2>
      <a:srgbClr val="B2B2B2"/>
    </a:accent2>
    <a:accent3>
      <a:srgbClr val="FFFFFF"/>
    </a:accent3>
    <a:accent4>
      <a:srgbClr val="000000"/>
    </a:accent4>
    <a:accent5>
      <a:srgbClr val="AAAACA"/>
    </a:accent5>
    <a:accent6>
      <a:srgbClr val="A1A1A1"/>
    </a:accent6>
    <a:hlink>
      <a:srgbClr val="00808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3">
    <a:dk1>
      <a:srgbClr val="000000"/>
    </a:dk1>
    <a:lt1>
      <a:srgbClr val="FFFFFF"/>
    </a:lt1>
    <a:dk2>
      <a:srgbClr val="000000"/>
    </a:dk2>
    <a:lt2>
      <a:srgbClr val="808080"/>
    </a:lt2>
    <a:accent1>
      <a:srgbClr val="000099"/>
    </a:accent1>
    <a:accent2>
      <a:srgbClr val="B2B2B2"/>
    </a:accent2>
    <a:accent3>
      <a:srgbClr val="FFFFFF"/>
    </a:accent3>
    <a:accent4>
      <a:srgbClr val="000000"/>
    </a:accent4>
    <a:accent5>
      <a:srgbClr val="AAAACA"/>
    </a:accent5>
    <a:accent6>
      <a:srgbClr val="A1A1A1"/>
    </a:accent6>
    <a:hlink>
      <a:srgbClr val="00808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3">
    <a:dk1>
      <a:srgbClr val="000000"/>
    </a:dk1>
    <a:lt1>
      <a:srgbClr val="FFFFFF"/>
    </a:lt1>
    <a:dk2>
      <a:srgbClr val="000000"/>
    </a:dk2>
    <a:lt2>
      <a:srgbClr val="808080"/>
    </a:lt2>
    <a:accent1>
      <a:srgbClr val="000099"/>
    </a:accent1>
    <a:accent2>
      <a:srgbClr val="B2B2B2"/>
    </a:accent2>
    <a:accent3>
      <a:srgbClr val="FFFFFF"/>
    </a:accent3>
    <a:accent4>
      <a:srgbClr val="000000"/>
    </a:accent4>
    <a:accent5>
      <a:srgbClr val="AAAACA"/>
    </a:accent5>
    <a:accent6>
      <a:srgbClr val="A1A1A1"/>
    </a:accent6>
    <a:hlink>
      <a:srgbClr val="00808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ily Onc 1">
    <a:dk1>
      <a:srgbClr val="000000"/>
    </a:dk1>
    <a:lt1>
      <a:srgbClr val="FFFFFF"/>
    </a:lt1>
    <a:dk2>
      <a:srgbClr val="9EA818"/>
    </a:dk2>
    <a:lt2>
      <a:srgbClr val="FEF9E2"/>
    </a:lt2>
    <a:accent1>
      <a:srgbClr val="FF1100"/>
    </a:accent1>
    <a:accent2>
      <a:srgbClr val="AAAAAA"/>
    </a:accent2>
    <a:accent3>
      <a:srgbClr val="666565"/>
    </a:accent3>
    <a:accent4>
      <a:srgbClr val="CD951A"/>
    </a:accent4>
    <a:accent5>
      <a:srgbClr val="2A76AA"/>
    </a:accent5>
    <a:accent6>
      <a:srgbClr val="8DBBE7"/>
    </a:accent6>
    <a:hlink>
      <a:srgbClr val="9EA818"/>
    </a:hlink>
    <a:folHlink>
      <a:srgbClr val="FEF9E2"/>
    </a:folHlink>
  </a:clrScheme>
  <a:fontScheme name="lilly_w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000000"/>
    </a:dk1>
    <a:lt1>
      <a:srgbClr val="FFFFFF"/>
    </a:lt1>
    <a:dk2>
      <a:srgbClr val="000099"/>
    </a:dk2>
    <a:lt2>
      <a:srgbClr val="037AE7"/>
    </a:lt2>
    <a:accent1>
      <a:srgbClr val="6F0B63"/>
    </a:accent1>
    <a:accent2>
      <a:srgbClr val="A62A97"/>
    </a:accent2>
    <a:accent3>
      <a:srgbClr val="E1A1F5"/>
    </a:accent3>
    <a:accent4>
      <a:srgbClr val="0B6F15"/>
    </a:accent4>
    <a:accent5>
      <a:srgbClr val="54D074"/>
    </a:accent5>
    <a:accent6>
      <a:srgbClr val="C4F6BC"/>
    </a:accent6>
    <a:hlink>
      <a:srgbClr val="B9D3FD"/>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rgbClr val="000000"/>
    </a:dk1>
    <a:lt1>
      <a:srgbClr val="FFFFFF"/>
    </a:lt1>
    <a:dk2>
      <a:srgbClr val="000099"/>
    </a:dk2>
    <a:lt2>
      <a:srgbClr val="037AE7"/>
    </a:lt2>
    <a:accent1>
      <a:srgbClr val="6F0B63"/>
    </a:accent1>
    <a:accent2>
      <a:srgbClr val="A62A97"/>
    </a:accent2>
    <a:accent3>
      <a:srgbClr val="E1A1F5"/>
    </a:accent3>
    <a:accent4>
      <a:srgbClr val="0B6F15"/>
    </a:accent4>
    <a:accent5>
      <a:srgbClr val="54D074"/>
    </a:accent5>
    <a:accent6>
      <a:srgbClr val="C4F6BC"/>
    </a:accent6>
    <a:hlink>
      <a:srgbClr val="B9D3FD"/>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rgbClr val="000000"/>
    </a:dk1>
    <a:lt1>
      <a:srgbClr val="FFFFFF"/>
    </a:lt1>
    <a:dk2>
      <a:srgbClr val="000099"/>
    </a:dk2>
    <a:lt2>
      <a:srgbClr val="037AE7"/>
    </a:lt2>
    <a:accent1>
      <a:srgbClr val="6F0B63"/>
    </a:accent1>
    <a:accent2>
      <a:srgbClr val="A62A97"/>
    </a:accent2>
    <a:accent3>
      <a:srgbClr val="E1A1F5"/>
    </a:accent3>
    <a:accent4>
      <a:srgbClr val="0B6F15"/>
    </a:accent4>
    <a:accent5>
      <a:srgbClr val="54D074"/>
    </a:accent5>
    <a:accent6>
      <a:srgbClr val="C4F6BC"/>
    </a:accent6>
    <a:hlink>
      <a:srgbClr val="B9D3FD"/>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338</TotalTime>
  <Words>3250</Words>
  <Application>Microsoft Macintosh PowerPoint</Application>
  <PresentationFormat>On-screen Show (4:3)</PresentationFormat>
  <Paragraphs>587</Paragraphs>
  <Slides>33</Slides>
  <Notes>25</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Lily Onc</vt:lpstr>
      <vt:lpstr>1_Lily Onc</vt:lpstr>
      <vt:lpstr>2_Lily Onc</vt:lpstr>
      <vt:lpstr>3_Lily Onc</vt:lpstr>
      <vt:lpstr>4_Lily Onc</vt:lpstr>
      <vt:lpstr>5_Lily Onc</vt:lpstr>
      <vt:lpstr>6_Lily Onc</vt:lpstr>
      <vt:lpstr>Communicating Current Trends  in Oncology Management</vt:lpstr>
      <vt:lpstr>Disclaimer</vt:lpstr>
      <vt:lpstr>Overview</vt:lpstr>
      <vt:lpstr>Objectives and Methodology</vt:lpstr>
      <vt:lpstr>Research Objectives</vt:lpstr>
      <vt:lpstr>Research Methodology</vt:lpstr>
      <vt:lpstr>Practice Organization</vt:lpstr>
      <vt:lpstr>Practice Configuration </vt:lpstr>
      <vt:lpstr>Community Practices: Payer Perspectives</vt:lpstr>
      <vt:lpstr>Community Practices: Oncologist Perspectives</vt:lpstr>
      <vt:lpstr>Practice Consolidation Efforts</vt:lpstr>
      <vt:lpstr>Likelihood of Practice Consolidation:  Oncologist Reported</vt:lpstr>
      <vt:lpstr>Likelihood of Practice Consolidation:  Oncologist Reported (Cont’d)</vt:lpstr>
      <vt:lpstr>Summary of Findings: Practice Organization</vt:lpstr>
      <vt:lpstr>Payer Control Tools</vt:lpstr>
      <vt:lpstr>Prior Authorization Frequency</vt:lpstr>
      <vt:lpstr>Impact of Pathway Adoption on Patient Outcomes</vt:lpstr>
      <vt:lpstr>Summary of Findings: Payer Control Tools</vt:lpstr>
      <vt:lpstr>Physician Reimbursement</vt:lpstr>
      <vt:lpstr>Infusible Therapy Distribution Channels:  Payer Perspective</vt:lpstr>
      <vt:lpstr>Payer-Reported ASP Rates for Oncology Reimbursement: Brands</vt:lpstr>
      <vt:lpstr>Alternative Physician Reimbursement (1 of 2)</vt:lpstr>
      <vt:lpstr>Alternative Physician Reimbursement (2 of 2)</vt:lpstr>
      <vt:lpstr>Drivers of Excess Cost: 1 of 2</vt:lpstr>
      <vt:lpstr>Drivers of Excess Cost: 2 of 2</vt:lpstr>
      <vt:lpstr>Alternative Physician Reimbursement</vt:lpstr>
      <vt:lpstr>Alternative Physician Reimbursement (Cont’d)</vt:lpstr>
      <vt:lpstr>Summary of Findings: Physician Reimbursement</vt:lpstr>
      <vt:lpstr>Patient Cost-Sharing Structures</vt:lpstr>
      <vt:lpstr>Cost-Sharing Burdens by Reported Tier Position</vt:lpstr>
      <vt:lpstr>Patient Cost-Sharing: Medical Benefit Therapies</vt:lpstr>
      <vt:lpstr>Patient Cost-Sharing: Site-of-Care</vt:lpstr>
      <vt:lpstr>Summary of Findings:  Patient Cost-Sharing Structures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Goldberg</dc:creator>
  <cp:lastModifiedBy>FRAN SPINE</cp:lastModifiedBy>
  <cp:revision>9</cp:revision>
  <dcterms:created xsi:type="dcterms:W3CDTF">2015-03-23T16:56:41Z</dcterms:created>
  <dcterms:modified xsi:type="dcterms:W3CDTF">2015-03-25T01:07:40Z</dcterms:modified>
</cp:coreProperties>
</file>